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88" r:id="rId8"/>
    <p:sldId id="263" r:id="rId9"/>
    <p:sldId id="289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386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67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68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512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0506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955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351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45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449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55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999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CAB45DF-D71D-4660-8843-A44DCB4C4960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96D0ACB-C3EB-466D-8A3A-60D91F2281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76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Investments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TOEIC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229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investments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b="1" dirty="0" err="1"/>
              <a:t>Shares</a:t>
            </a:r>
            <a:r>
              <a:rPr lang="fr-FR" sz="2800" b="1" dirty="0"/>
              <a:t> –</a:t>
            </a:r>
            <a:r>
              <a:rPr lang="fr-FR" sz="2800" dirty="0"/>
              <a:t> to have a portion of </a:t>
            </a:r>
            <a:r>
              <a:rPr lang="fr-FR" sz="2800" dirty="0" err="1"/>
              <a:t>something</a:t>
            </a:r>
            <a:r>
              <a:rPr lang="fr-FR" sz="2800" dirty="0"/>
              <a:t>. One of </a:t>
            </a:r>
            <a:r>
              <a:rPr lang="fr-FR" sz="2800" dirty="0" err="1"/>
              <a:t>equal</a:t>
            </a:r>
            <a:r>
              <a:rPr lang="fr-FR" sz="2800" dirty="0"/>
              <a:t> parts </a:t>
            </a:r>
            <a:r>
              <a:rPr lang="fr-FR" sz="2800" dirty="0" err="1"/>
              <a:t>into</a:t>
            </a:r>
            <a:r>
              <a:rPr lang="fr-FR" sz="2800" dirty="0"/>
              <a:t> </a:t>
            </a:r>
            <a:r>
              <a:rPr lang="fr-FR" sz="2800" dirty="0" err="1"/>
              <a:t>which</a:t>
            </a:r>
            <a:r>
              <a:rPr lang="fr-FR" sz="2800" dirty="0"/>
              <a:t> a </a:t>
            </a:r>
            <a:r>
              <a:rPr lang="fr-FR" sz="2800" dirty="0" err="1"/>
              <a:t>company’s</a:t>
            </a:r>
            <a:r>
              <a:rPr lang="fr-FR" sz="2800" dirty="0"/>
              <a:t> capital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divided</a:t>
            </a:r>
            <a:r>
              <a:rPr lang="fr-FR" sz="2800" dirty="0"/>
              <a:t>, </a:t>
            </a:r>
            <a:r>
              <a:rPr lang="fr-FR" sz="2800" dirty="0" err="1"/>
              <a:t>entitling</a:t>
            </a:r>
            <a:r>
              <a:rPr lang="fr-FR" sz="2800" dirty="0"/>
              <a:t> the </a:t>
            </a:r>
            <a:r>
              <a:rPr lang="fr-FR" sz="2800" dirty="0" err="1"/>
              <a:t>holder</a:t>
            </a:r>
            <a:r>
              <a:rPr lang="fr-FR" sz="2800" dirty="0"/>
              <a:t> to a portion of the profits.</a:t>
            </a:r>
          </a:p>
          <a:p>
            <a:r>
              <a:rPr lang="fr-FR" sz="2800" b="1" dirty="0"/>
              <a:t>Share </a:t>
            </a:r>
            <a:r>
              <a:rPr lang="fr-FR" sz="2800" b="1" dirty="0" err="1"/>
              <a:t>market</a:t>
            </a:r>
            <a:r>
              <a:rPr lang="fr-FR" sz="2800" b="1" dirty="0"/>
              <a:t> – </a:t>
            </a:r>
            <a:r>
              <a:rPr lang="fr-FR" sz="2800" dirty="0"/>
              <a:t>a place </a:t>
            </a:r>
            <a:r>
              <a:rPr lang="fr-FR" sz="2800" dirty="0" err="1"/>
              <a:t>where</a:t>
            </a:r>
            <a:r>
              <a:rPr lang="fr-FR" sz="2800" dirty="0"/>
              <a:t> </a:t>
            </a:r>
            <a:r>
              <a:rPr lang="fr-FR" sz="2800" dirty="0" err="1"/>
              <a:t>shares</a:t>
            </a:r>
            <a:r>
              <a:rPr lang="fr-FR" sz="2800" dirty="0"/>
              <a:t> are </a:t>
            </a:r>
            <a:r>
              <a:rPr lang="fr-FR" sz="2800" dirty="0" err="1"/>
              <a:t>bought</a:t>
            </a:r>
            <a:r>
              <a:rPr lang="fr-FR" sz="2800" dirty="0"/>
              <a:t> and </a:t>
            </a:r>
            <a:r>
              <a:rPr lang="fr-FR" sz="2800" dirty="0" err="1"/>
              <a:t>sold</a:t>
            </a:r>
            <a:r>
              <a:rPr lang="fr-FR" sz="2800" dirty="0"/>
              <a:t> (stock exchange).</a:t>
            </a:r>
          </a:p>
          <a:p>
            <a:r>
              <a:rPr lang="fr-FR" sz="2800" b="1" dirty="0"/>
              <a:t>Stocks – </a:t>
            </a:r>
            <a:r>
              <a:rPr lang="fr-FR" sz="2800" dirty="0"/>
              <a:t>a </a:t>
            </a:r>
            <a:r>
              <a:rPr lang="fr-FR" sz="2800" dirty="0" err="1"/>
              <a:t>share</a:t>
            </a:r>
            <a:r>
              <a:rPr lang="fr-FR" sz="2800" dirty="0"/>
              <a:t> of a </a:t>
            </a:r>
            <a:r>
              <a:rPr lang="fr-FR" sz="2800" dirty="0" err="1"/>
              <a:t>company</a:t>
            </a:r>
            <a:r>
              <a:rPr lang="fr-FR" sz="2800" dirty="0"/>
              <a:t> </a:t>
            </a:r>
            <a:r>
              <a:rPr lang="fr-FR" sz="2800" dirty="0" err="1"/>
              <a:t>held</a:t>
            </a:r>
            <a:r>
              <a:rPr lang="fr-FR" sz="2800" dirty="0"/>
              <a:t> by an </a:t>
            </a:r>
            <a:r>
              <a:rPr lang="fr-FR" sz="2800" dirty="0" err="1"/>
              <a:t>individual</a:t>
            </a:r>
            <a:r>
              <a:rPr lang="fr-FR" sz="2800" dirty="0"/>
              <a:t> or group. </a:t>
            </a:r>
            <a:r>
              <a:rPr lang="fr-FR" sz="2800" dirty="0" err="1"/>
              <a:t>When</a:t>
            </a:r>
            <a:r>
              <a:rPr lang="fr-FR" sz="2800" dirty="0"/>
              <a:t> </a:t>
            </a:r>
            <a:r>
              <a:rPr lang="fr-FR" sz="2800" dirty="0" err="1"/>
              <a:t>you</a:t>
            </a:r>
            <a:r>
              <a:rPr lang="fr-FR" sz="2800" dirty="0"/>
              <a:t> </a:t>
            </a:r>
            <a:r>
              <a:rPr lang="fr-FR" sz="2800" dirty="0" err="1"/>
              <a:t>buy</a:t>
            </a:r>
            <a:r>
              <a:rPr lang="fr-FR" sz="2800" dirty="0"/>
              <a:t> </a:t>
            </a:r>
            <a:r>
              <a:rPr lang="fr-FR" sz="2800" dirty="0" err="1"/>
              <a:t>shares</a:t>
            </a:r>
            <a:r>
              <a:rPr lang="fr-FR" sz="2800" dirty="0"/>
              <a:t> of a </a:t>
            </a:r>
            <a:r>
              <a:rPr lang="fr-FR" sz="2800" dirty="0" err="1"/>
              <a:t>company’s</a:t>
            </a:r>
            <a:r>
              <a:rPr lang="fr-FR" sz="2800" dirty="0"/>
              <a:t> stock, </a:t>
            </a:r>
            <a:r>
              <a:rPr lang="fr-FR" sz="2800" dirty="0" err="1"/>
              <a:t>you</a:t>
            </a:r>
            <a:r>
              <a:rPr lang="fr-FR" sz="2800" dirty="0"/>
              <a:t> </a:t>
            </a:r>
            <a:r>
              <a:rPr lang="fr-FR" sz="2800" dirty="0" err="1"/>
              <a:t>own</a:t>
            </a:r>
            <a:r>
              <a:rPr lang="fr-FR" sz="2800" dirty="0"/>
              <a:t> a </a:t>
            </a:r>
            <a:r>
              <a:rPr lang="fr-FR" sz="2800" dirty="0" err="1"/>
              <a:t>piece</a:t>
            </a:r>
            <a:r>
              <a:rPr lang="fr-FR" sz="2800" dirty="0"/>
              <a:t> of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company</a:t>
            </a:r>
            <a:r>
              <a:rPr lang="fr-FR" sz="2800" dirty="0"/>
              <a:t>. Stocks </a:t>
            </a:r>
            <a:r>
              <a:rPr lang="fr-FR" sz="2800" dirty="0" err="1"/>
              <a:t>can</a:t>
            </a:r>
            <a:r>
              <a:rPr lang="fr-FR" sz="2800" dirty="0"/>
              <a:t> </a:t>
            </a:r>
            <a:r>
              <a:rPr lang="fr-FR" sz="2800" dirty="0" err="1"/>
              <a:t>be</a:t>
            </a:r>
            <a:r>
              <a:rPr lang="fr-FR" sz="2800" dirty="0"/>
              <a:t> </a:t>
            </a:r>
            <a:r>
              <a:rPr lang="fr-FR" sz="2800" dirty="0" err="1"/>
              <a:t>described</a:t>
            </a:r>
            <a:r>
              <a:rPr lang="fr-FR" sz="2800" dirty="0"/>
              <a:t> on the </a:t>
            </a:r>
            <a:r>
              <a:rPr lang="fr-FR" sz="2800" dirty="0" err="1"/>
              <a:t>company’s</a:t>
            </a:r>
            <a:r>
              <a:rPr lang="fr-FR" sz="2800" dirty="0"/>
              <a:t> size, type, performance </a:t>
            </a:r>
            <a:r>
              <a:rPr lang="fr-FR" sz="2800" dirty="0" err="1"/>
              <a:t>during</a:t>
            </a:r>
            <a:r>
              <a:rPr lang="fr-FR" sz="2800" dirty="0"/>
              <a:t> </a:t>
            </a:r>
            <a:r>
              <a:rPr lang="fr-FR" sz="2800" dirty="0" err="1"/>
              <a:t>market</a:t>
            </a:r>
            <a:r>
              <a:rPr lang="fr-FR" sz="2800" dirty="0"/>
              <a:t> cycles and </a:t>
            </a:r>
            <a:r>
              <a:rPr lang="fr-FR" sz="2800" dirty="0" err="1"/>
              <a:t>potential</a:t>
            </a:r>
            <a:r>
              <a:rPr lang="fr-FR" sz="2800" dirty="0"/>
              <a:t> for long and short </a:t>
            </a:r>
            <a:r>
              <a:rPr lang="fr-FR" sz="2800" dirty="0" err="1"/>
              <a:t>term</a:t>
            </a:r>
            <a:r>
              <a:rPr lang="fr-FR" sz="2800" dirty="0"/>
              <a:t> </a:t>
            </a:r>
            <a:r>
              <a:rPr lang="fr-FR" sz="2800" dirty="0" err="1"/>
              <a:t>growth</a:t>
            </a:r>
            <a:r>
              <a:rPr lang="fr-FR" sz="2800" dirty="0"/>
              <a:t>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2331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assets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A </a:t>
            </a:r>
            <a:r>
              <a:rPr lang="fr-FR" sz="3600" dirty="0" err="1" smtClean="0"/>
              <a:t>useful</a:t>
            </a:r>
            <a:r>
              <a:rPr lang="fr-FR" sz="3600" dirty="0" smtClean="0"/>
              <a:t> or </a:t>
            </a:r>
            <a:r>
              <a:rPr lang="fr-FR" sz="3600" dirty="0" err="1" smtClean="0"/>
              <a:t>valuable</a:t>
            </a:r>
            <a:r>
              <a:rPr lang="fr-FR" sz="3600" dirty="0" smtClean="0"/>
              <a:t> </a:t>
            </a:r>
            <a:r>
              <a:rPr lang="fr-FR" sz="3600" dirty="0" err="1" smtClean="0"/>
              <a:t>thing</a:t>
            </a:r>
            <a:r>
              <a:rPr lang="fr-FR" sz="3600" dirty="0" smtClean="0"/>
              <a:t>.</a:t>
            </a:r>
          </a:p>
          <a:p>
            <a:r>
              <a:rPr lang="fr-FR" sz="3600" dirty="0" err="1" smtClean="0"/>
              <a:t>Could</a:t>
            </a:r>
            <a:r>
              <a:rPr lang="fr-FR" sz="3600" dirty="0" smtClean="0"/>
              <a:t> </a:t>
            </a:r>
            <a:r>
              <a:rPr lang="fr-FR" sz="3600" dirty="0" err="1" smtClean="0"/>
              <a:t>be</a:t>
            </a:r>
            <a:r>
              <a:rPr lang="fr-FR" sz="3600" dirty="0" smtClean="0"/>
              <a:t> an item or </a:t>
            </a:r>
            <a:r>
              <a:rPr lang="fr-FR" sz="3600" dirty="0" err="1" smtClean="0"/>
              <a:t>property</a:t>
            </a:r>
            <a:r>
              <a:rPr lang="fr-FR" sz="3600" dirty="0" smtClean="0"/>
              <a:t> </a:t>
            </a:r>
            <a:r>
              <a:rPr lang="fr-FR" sz="3600" dirty="0" err="1" smtClean="0"/>
              <a:t>owned</a:t>
            </a:r>
            <a:r>
              <a:rPr lang="fr-FR" sz="3600" dirty="0" smtClean="0"/>
              <a:t> by a </a:t>
            </a:r>
            <a:r>
              <a:rPr lang="fr-FR" sz="3600" dirty="0" err="1" smtClean="0"/>
              <a:t>person</a:t>
            </a:r>
            <a:r>
              <a:rPr lang="fr-FR" sz="3600" dirty="0" smtClean="0"/>
              <a:t> </a:t>
            </a:r>
            <a:r>
              <a:rPr lang="fr-FR" sz="3600" dirty="0" err="1" smtClean="0"/>
              <a:t>regarded</a:t>
            </a:r>
            <a:r>
              <a:rPr lang="fr-FR" sz="3600" dirty="0" smtClean="0"/>
              <a:t> of value or a </a:t>
            </a:r>
            <a:r>
              <a:rPr lang="fr-FR" sz="3600" dirty="0" err="1" smtClean="0"/>
              <a:t>resource</a:t>
            </a:r>
            <a:r>
              <a:rPr lang="fr-FR" sz="3600" dirty="0" smtClean="0"/>
              <a:t> of value </a:t>
            </a:r>
            <a:r>
              <a:rPr lang="fr-FR" sz="3600" dirty="0" err="1" smtClean="0"/>
              <a:t>that</a:t>
            </a:r>
            <a:r>
              <a:rPr lang="fr-FR" sz="3600" dirty="0" smtClean="0"/>
              <a:t> </a:t>
            </a:r>
            <a:r>
              <a:rPr lang="fr-FR" sz="3600" dirty="0" err="1" smtClean="0"/>
              <a:t>can</a:t>
            </a:r>
            <a:r>
              <a:rPr lang="fr-FR" sz="3600" dirty="0" smtClean="0"/>
              <a:t> </a:t>
            </a:r>
            <a:r>
              <a:rPr lang="fr-FR" sz="3600" dirty="0" err="1" smtClean="0"/>
              <a:t>be</a:t>
            </a:r>
            <a:r>
              <a:rPr lang="fr-FR" sz="3600" dirty="0" smtClean="0"/>
              <a:t> </a:t>
            </a:r>
            <a:r>
              <a:rPr lang="fr-FR" sz="3600" dirty="0" err="1" smtClean="0"/>
              <a:t>converted</a:t>
            </a:r>
            <a:r>
              <a:rPr lang="fr-FR" sz="3600" dirty="0" smtClean="0"/>
              <a:t> </a:t>
            </a:r>
            <a:r>
              <a:rPr lang="fr-FR" sz="3600" dirty="0" err="1" smtClean="0"/>
              <a:t>into</a:t>
            </a:r>
            <a:r>
              <a:rPr lang="fr-FR" sz="3600" dirty="0" smtClean="0"/>
              <a:t> cash.</a:t>
            </a:r>
          </a:p>
          <a:p>
            <a:r>
              <a:rPr lang="fr-FR" sz="3600" dirty="0" smtClean="0"/>
              <a:t>Can </a:t>
            </a:r>
            <a:r>
              <a:rPr lang="fr-FR" sz="3600" dirty="0" err="1" smtClean="0"/>
              <a:t>be</a:t>
            </a:r>
            <a:r>
              <a:rPr lang="fr-FR" sz="3600" dirty="0" smtClean="0"/>
              <a:t> </a:t>
            </a:r>
            <a:r>
              <a:rPr lang="fr-FR" sz="3600" dirty="0" err="1" smtClean="0"/>
              <a:t>defined</a:t>
            </a:r>
            <a:r>
              <a:rPr lang="fr-FR" sz="3600" dirty="0" smtClean="0"/>
              <a:t> as </a:t>
            </a:r>
            <a:r>
              <a:rPr lang="fr-FR" sz="3600" dirty="0" err="1" smtClean="0"/>
              <a:t>resources</a:t>
            </a:r>
            <a:r>
              <a:rPr lang="fr-FR" sz="3600" dirty="0" smtClean="0"/>
              <a:t> or </a:t>
            </a:r>
            <a:r>
              <a:rPr lang="fr-FR" sz="3600" dirty="0" err="1" smtClean="0"/>
              <a:t>things</a:t>
            </a:r>
            <a:r>
              <a:rPr lang="fr-FR" sz="3600" dirty="0" smtClean="0"/>
              <a:t> of value </a:t>
            </a:r>
            <a:r>
              <a:rPr lang="fr-FR" sz="3600" dirty="0" err="1" smtClean="0"/>
              <a:t>that</a:t>
            </a:r>
            <a:r>
              <a:rPr lang="fr-FR" sz="3600" dirty="0" smtClean="0"/>
              <a:t> are </a:t>
            </a:r>
            <a:r>
              <a:rPr lang="fr-FR" sz="3600" dirty="0" err="1" smtClean="0"/>
              <a:t>owned</a:t>
            </a:r>
            <a:r>
              <a:rPr lang="fr-FR" sz="3600" dirty="0" smtClean="0"/>
              <a:t> by a </a:t>
            </a:r>
            <a:r>
              <a:rPr lang="fr-FR" sz="3600" dirty="0" err="1" smtClean="0"/>
              <a:t>company</a:t>
            </a:r>
            <a:r>
              <a:rPr lang="fr-FR" sz="3600" dirty="0" smtClean="0"/>
              <a:t>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77916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assets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4000" dirty="0" err="1" smtClean="0"/>
              <a:t>Current</a:t>
            </a:r>
            <a:r>
              <a:rPr lang="fr-FR" sz="4000" dirty="0" smtClean="0"/>
              <a:t> </a:t>
            </a:r>
            <a:r>
              <a:rPr lang="fr-FR" sz="4000" dirty="0" err="1" smtClean="0"/>
              <a:t>assets</a:t>
            </a:r>
            <a:r>
              <a:rPr lang="fr-FR" sz="4000" dirty="0" smtClean="0"/>
              <a:t> – cash and cash </a:t>
            </a:r>
            <a:r>
              <a:rPr lang="fr-FR" sz="4000" dirty="0" err="1" smtClean="0"/>
              <a:t>equivalents</a:t>
            </a:r>
            <a:r>
              <a:rPr lang="fr-FR" sz="4000" dirty="0" smtClean="0"/>
              <a:t>.</a:t>
            </a:r>
          </a:p>
          <a:p>
            <a:r>
              <a:rPr lang="fr-FR" sz="4000" dirty="0" smtClean="0"/>
              <a:t>Cash: coins, </a:t>
            </a:r>
            <a:r>
              <a:rPr lang="fr-FR" sz="4000" dirty="0" err="1" smtClean="0"/>
              <a:t>currency</a:t>
            </a:r>
            <a:r>
              <a:rPr lang="fr-FR" sz="4000" dirty="0" smtClean="0"/>
              <a:t>, cash in a </a:t>
            </a:r>
            <a:r>
              <a:rPr lang="fr-FR" sz="4000" dirty="0" err="1" smtClean="0"/>
              <a:t>checking</a:t>
            </a:r>
            <a:r>
              <a:rPr lang="fr-FR" sz="4000" dirty="0" smtClean="0"/>
              <a:t> </a:t>
            </a:r>
            <a:r>
              <a:rPr lang="fr-FR" sz="4000" dirty="0" err="1" smtClean="0"/>
              <a:t>account</a:t>
            </a:r>
            <a:r>
              <a:rPr lang="fr-FR" sz="4000" dirty="0" smtClean="0"/>
              <a:t> and cash in a </a:t>
            </a:r>
            <a:r>
              <a:rPr lang="fr-FR" sz="4000" dirty="0" err="1" smtClean="0"/>
              <a:t>savings</a:t>
            </a:r>
            <a:r>
              <a:rPr lang="fr-FR" sz="4000" dirty="0" smtClean="0"/>
              <a:t> </a:t>
            </a:r>
            <a:r>
              <a:rPr lang="fr-FR" sz="4000" dirty="0" err="1" smtClean="0"/>
              <a:t>account</a:t>
            </a:r>
            <a:r>
              <a:rPr lang="fr-FR" sz="4000" dirty="0"/>
              <a:t>.</a:t>
            </a:r>
            <a:endParaRPr lang="fr-FR" sz="4000" dirty="0" smtClean="0"/>
          </a:p>
          <a:p>
            <a:r>
              <a:rPr lang="fr-FR" sz="4000" dirty="0"/>
              <a:t>C</a:t>
            </a:r>
            <a:r>
              <a:rPr lang="fr-FR" sz="4000" dirty="0" smtClean="0"/>
              <a:t>ash </a:t>
            </a:r>
            <a:r>
              <a:rPr lang="fr-FR" sz="4000" dirty="0" err="1" smtClean="0"/>
              <a:t>equivalents</a:t>
            </a:r>
            <a:r>
              <a:rPr lang="fr-FR" sz="4000" dirty="0" smtClean="0"/>
              <a:t>: </a:t>
            </a:r>
            <a:r>
              <a:rPr lang="fr-FR" sz="4000" dirty="0" err="1" smtClean="0"/>
              <a:t>marketable</a:t>
            </a:r>
            <a:r>
              <a:rPr lang="fr-FR" sz="4000" dirty="0" smtClean="0"/>
              <a:t> </a:t>
            </a:r>
            <a:r>
              <a:rPr lang="fr-FR" sz="4000" dirty="0" err="1" smtClean="0"/>
              <a:t>securities</a:t>
            </a:r>
            <a:r>
              <a:rPr lang="fr-FR" sz="4000" dirty="0" smtClean="0"/>
              <a:t> (an </a:t>
            </a:r>
            <a:r>
              <a:rPr lang="fr-FR" sz="4000" dirty="0" err="1" smtClean="0"/>
              <a:t>easily</a:t>
            </a:r>
            <a:r>
              <a:rPr lang="fr-FR" sz="4000" dirty="0" smtClean="0"/>
              <a:t> </a:t>
            </a:r>
            <a:r>
              <a:rPr lang="fr-FR" sz="4000" dirty="0" err="1" smtClean="0"/>
              <a:t>traded</a:t>
            </a:r>
            <a:r>
              <a:rPr lang="fr-FR" sz="4000" dirty="0" smtClean="0"/>
              <a:t> </a:t>
            </a:r>
            <a:r>
              <a:rPr lang="fr-FR" sz="4000" dirty="0" err="1" smtClean="0"/>
              <a:t>investment</a:t>
            </a:r>
            <a:r>
              <a:rPr lang="fr-FR" sz="4000" dirty="0" smtClean="0"/>
              <a:t> </a:t>
            </a:r>
            <a:r>
              <a:rPr lang="fr-FR" sz="4000" dirty="0" err="1" smtClean="0"/>
              <a:t>like</a:t>
            </a:r>
            <a:r>
              <a:rPr lang="fr-FR" sz="4000" dirty="0" smtClean="0"/>
              <a:t> a </a:t>
            </a:r>
            <a:r>
              <a:rPr lang="fr-FR" sz="4000" dirty="0" err="1" smtClean="0"/>
              <a:t>bankers</a:t>
            </a:r>
            <a:r>
              <a:rPr lang="fr-FR" sz="4000" dirty="0" smtClean="0"/>
              <a:t> </a:t>
            </a:r>
            <a:r>
              <a:rPr lang="fr-FR" sz="4000" dirty="0" err="1" smtClean="0"/>
              <a:t>acceptance</a:t>
            </a:r>
            <a:r>
              <a:rPr lang="fr-FR" sz="4000" dirty="0" smtClean="0"/>
              <a:t> </a:t>
            </a:r>
            <a:r>
              <a:rPr lang="fr-FR" sz="4000" dirty="0" err="1" smtClean="0"/>
              <a:t>where</a:t>
            </a:r>
            <a:r>
              <a:rPr lang="fr-FR" sz="4000" dirty="0" smtClean="0"/>
              <a:t> a </a:t>
            </a:r>
            <a:r>
              <a:rPr lang="fr-FR" sz="4000" dirty="0" err="1" smtClean="0"/>
              <a:t>bank</a:t>
            </a:r>
            <a:r>
              <a:rPr lang="fr-FR" sz="4000" dirty="0" smtClean="0"/>
              <a:t> issues a </a:t>
            </a:r>
            <a:r>
              <a:rPr lang="fr-FR" sz="4000" dirty="0" err="1" smtClean="0"/>
              <a:t>loan</a:t>
            </a:r>
            <a:r>
              <a:rPr lang="fr-FR" sz="4000" dirty="0" smtClean="0"/>
              <a:t> to a </a:t>
            </a:r>
            <a:r>
              <a:rPr lang="fr-FR" sz="4000" dirty="0" err="1" smtClean="0"/>
              <a:t>corporate</a:t>
            </a:r>
            <a:r>
              <a:rPr lang="fr-FR" sz="4000" dirty="0" smtClean="0"/>
              <a:t> </a:t>
            </a:r>
            <a:r>
              <a:rPr lang="fr-FR" sz="4000" dirty="0" err="1" smtClean="0"/>
              <a:t>customer</a:t>
            </a:r>
            <a:r>
              <a:rPr lang="fr-FR" sz="4000" dirty="0" smtClean="0"/>
              <a:t> and </a:t>
            </a:r>
            <a:r>
              <a:rPr lang="fr-FR" sz="4000" dirty="0" err="1" smtClean="0"/>
              <a:t>then</a:t>
            </a:r>
            <a:r>
              <a:rPr lang="fr-FR" sz="4000" dirty="0" smtClean="0"/>
              <a:t> </a:t>
            </a:r>
            <a:r>
              <a:rPr lang="fr-FR" sz="4000" dirty="0" err="1" smtClean="0"/>
              <a:t>sells</a:t>
            </a:r>
            <a:r>
              <a:rPr lang="fr-FR" sz="4000" dirty="0" smtClean="0"/>
              <a:t> the </a:t>
            </a:r>
            <a:r>
              <a:rPr lang="fr-FR" sz="4000" dirty="0" err="1" smtClean="0"/>
              <a:t>debt</a:t>
            </a:r>
            <a:r>
              <a:rPr lang="fr-FR" sz="4000" dirty="0" smtClean="0"/>
              <a:t> to </a:t>
            </a:r>
            <a:r>
              <a:rPr lang="fr-FR" sz="4000" dirty="0" err="1" smtClean="0"/>
              <a:t>investors</a:t>
            </a:r>
            <a:r>
              <a:rPr lang="fr-FR" sz="4000" dirty="0" smtClean="0"/>
              <a:t>).</a:t>
            </a:r>
            <a:endParaRPr lang="fr-FR" sz="4000" dirty="0"/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/>
          </a:p>
          <a:p>
            <a:r>
              <a:rPr lang="fr-FR" sz="2400" dirty="0" smtClean="0"/>
              <a:t>Source: accountingtools.com</a:t>
            </a:r>
          </a:p>
        </p:txBody>
      </p:sp>
    </p:spTree>
    <p:extLst>
      <p:ext uri="{BB962C8B-B14F-4D97-AF65-F5344CB8AC3E}">
        <p14:creationId xmlns:p14="http://schemas.microsoft.com/office/powerpoint/2010/main" val="309197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assets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dirty="0"/>
              <a:t>Non-</a:t>
            </a:r>
            <a:r>
              <a:rPr lang="fr-FR" sz="4400" dirty="0" err="1"/>
              <a:t>current</a:t>
            </a:r>
            <a:r>
              <a:rPr lang="fr-FR" sz="4400" dirty="0"/>
              <a:t> </a:t>
            </a:r>
            <a:r>
              <a:rPr lang="fr-FR" sz="4400" dirty="0" err="1"/>
              <a:t>assets</a:t>
            </a:r>
            <a:r>
              <a:rPr lang="fr-FR" sz="4400" dirty="0"/>
              <a:t> and </a:t>
            </a:r>
            <a:r>
              <a:rPr lang="fr-FR" sz="4400" dirty="0" err="1"/>
              <a:t>fixed</a:t>
            </a:r>
            <a:r>
              <a:rPr lang="fr-FR" sz="4400" dirty="0"/>
              <a:t> </a:t>
            </a:r>
            <a:r>
              <a:rPr lang="fr-FR" sz="4400" dirty="0" err="1"/>
              <a:t>assets</a:t>
            </a:r>
            <a:r>
              <a:rPr lang="fr-FR" sz="4400" dirty="0"/>
              <a:t>: land, </a:t>
            </a:r>
            <a:r>
              <a:rPr lang="fr-FR" sz="4400" dirty="0" err="1"/>
              <a:t>buildings,machinery</a:t>
            </a:r>
            <a:r>
              <a:rPr lang="fr-FR" sz="4400" dirty="0"/>
              <a:t>, </a:t>
            </a:r>
            <a:r>
              <a:rPr lang="fr-FR" sz="4400" dirty="0" err="1"/>
              <a:t>equipment</a:t>
            </a:r>
            <a:r>
              <a:rPr lang="fr-FR" sz="4400" dirty="0"/>
              <a:t>, patents, </a:t>
            </a:r>
            <a:r>
              <a:rPr lang="fr-FR" sz="4400" dirty="0" err="1"/>
              <a:t>trademarks</a:t>
            </a:r>
            <a:r>
              <a:rPr lang="fr-FR" sz="4400" dirty="0"/>
              <a:t>.</a:t>
            </a:r>
          </a:p>
          <a:p>
            <a:r>
              <a:rPr lang="fr-FR" sz="4400" dirty="0" err="1"/>
              <a:t>Growth</a:t>
            </a:r>
            <a:r>
              <a:rPr lang="fr-FR" sz="4400" dirty="0"/>
              <a:t> </a:t>
            </a:r>
            <a:r>
              <a:rPr lang="fr-FR" sz="4400" dirty="0" err="1"/>
              <a:t>assets</a:t>
            </a:r>
            <a:r>
              <a:rPr lang="fr-FR" sz="4400" dirty="0"/>
              <a:t> – </a:t>
            </a:r>
            <a:r>
              <a:rPr lang="fr-FR" sz="4400" dirty="0" err="1"/>
              <a:t>designed</a:t>
            </a:r>
            <a:r>
              <a:rPr lang="fr-FR" sz="4400" dirty="0"/>
              <a:t> to </a:t>
            </a:r>
            <a:r>
              <a:rPr lang="fr-FR" sz="4400" dirty="0" err="1"/>
              <a:t>grow</a:t>
            </a:r>
            <a:r>
              <a:rPr lang="fr-FR" sz="4400" dirty="0"/>
              <a:t> </a:t>
            </a:r>
            <a:r>
              <a:rPr lang="fr-FR" sz="4400" dirty="0" err="1"/>
              <a:t>your</a:t>
            </a:r>
            <a:r>
              <a:rPr lang="fr-FR" sz="4400" dirty="0"/>
              <a:t> </a:t>
            </a:r>
            <a:r>
              <a:rPr lang="fr-FR" sz="4400" dirty="0" err="1"/>
              <a:t>investment</a:t>
            </a:r>
            <a:r>
              <a:rPr lang="fr-FR" sz="4400" dirty="0"/>
              <a:t>. </a:t>
            </a:r>
            <a:r>
              <a:rPr lang="fr-FR" sz="4400" dirty="0" err="1"/>
              <a:t>Examples</a:t>
            </a:r>
            <a:r>
              <a:rPr lang="fr-FR" sz="4400" dirty="0"/>
              <a:t> </a:t>
            </a:r>
            <a:r>
              <a:rPr lang="fr-FR" sz="4400" dirty="0" err="1"/>
              <a:t>include</a:t>
            </a:r>
            <a:r>
              <a:rPr lang="fr-FR" sz="4400" dirty="0"/>
              <a:t> </a:t>
            </a:r>
            <a:r>
              <a:rPr lang="fr-FR" sz="4400" dirty="0" err="1"/>
              <a:t>shares</a:t>
            </a:r>
            <a:r>
              <a:rPr lang="fr-FR" sz="4400" dirty="0"/>
              <a:t> and </a:t>
            </a:r>
            <a:r>
              <a:rPr lang="fr-FR" sz="4400" dirty="0" err="1"/>
              <a:t>property</a:t>
            </a:r>
            <a:r>
              <a:rPr lang="fr-FR" sz="4400" dirty="0"/>
              <a:t>. </a:t>
            </a:r>
          </a:p>
          <a:p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245143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difference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investment</a:t>
            </a:r>
            <a:r>
              <a:rPr lang="fr-FR" dirty="0" smtClean="0"/>
              <a:t> and </a:t>
            </a:r>
            <a:r>
              <a:rPr lang="fr-FR" dirty="0" err="1" smtClean="0"/>
              <a:t>asset</a:t>
            </a:r>
            <a:r>
              <a:rPr lang="fr-FR" dirty="0" smtClean="0"/>
              <a:t>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 </a:t>
            </a:r>
            <a:endParaRPr lang="fr-FR" dirty="0" smtClean="0"/>
          </a:p>
          <a:p>
            <a:r>
              <a:rPr lang="fr-FR" sz="3200" dirty="0" smtClean="0"/>
              <a:t>The money </a:t>
            </a:r>
            <a:r>
              <a:rPr lang="fr-FR" sz="3200" dirty="0" err="1" smtClean="0"/>
              <a:t>you</a:t>
            </a:r>
            <a:r>
              <a:rPr lang="fr-FR" sz="3200" dirty="0" smtClean="0"/>
              <a:t> have in the </a:t>
            </a:r>
            <a:r>
              <a:rPr lang="fr-FR" sz="3200" dirty="0" err="1" smtClean="0"/>
              <a:t>bank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an </a:t>
            </a:r>
            <a:r>
              <a:rPr lang="fr-FR" sz="3200" dirty="0" err="1" smtClean="0"/>
              <a:t>asset</a:t>
            </a:r>
            <a:r>
              <a:rPr lang="fr-FR" sz="3200" dirty="0" smtClean="0"/>
              <a:t>.</a:t>
            </a:r>
          </a:p>
          <a:p>
            <a:r>
              <a:rPr lang="fr-FR" sz="3200" dirty="0" smtClean="0"/>
              <a:t>An </a:t>
            </a:r>
            <a:r>
              <a:rPr lang="fr-FR" sz="3200" dirty="0" err="1" smtClean="0"/>
              <a:t>investment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something</a:t>
            </a:r>
            <a:r>
              <a:rPr lang="fr-FR" sz="3200" dirty="0" smtClean="0"/>
              <a:t> </a:t>
            </a:r>
            <a:r>
              <a:rPr lang="fr-FR" sz="3200" dirty="0" err="1" smtClean="0"/>
              <a:t>that</a:t>
            </a:r>
            <a:r>
              <a:rPr lang="fr-FR" sz="3200" dirty="0" smtClean="0"/>
              <a:t> </a:t>
            </a:r>
            <a:r>
              <a:rPr lang="fr-FR" sz="3200" dirty="0" err="1" smtClean="0"/>
              <a:t>you</a:t>
            </a:r>
            <a:r>
              <a:rPr lang="fr-FR" sz="3200" dirty="0" smtClean="0"/>
              <a:t> </a:t>
            </a:r>
            <a:r>
              <a:rPr lang="fr-FR" sz="3200" dirty="0" err="1" smtClean="0"/>
              <a:t>own</a:t>
            </a:r>
            <a:r>
              <a:rPr lang="fr-FR" sz="3200" dirty="0" smtClean="0"/>
              <a:t> </a:t>
            </a:r>
            <a:r>
              <a:rPr lang="fr-FR" sz="3200" dirty="0" err="1" smtClean="0"/>
              <a:t>that</a:t>
            </a:r>
            <a:r>
              <a:rPr lang="fr-FR" sz="3200" dirty="0" smtClean="0"/>
              <a:t> </a:t>
            </a:r>
            <a:r>
              <a:rPr lang="fr-FR" sz="3200" dirty="0" err="1" smtClean="0"/>
              <a:t>you</a:t>
            </a:r>
            <a:r>
              <a:rPr lang="fr-FR" sz="3200" dirty="0" smtClean="0"/>
              <a:t> </a:t>
            </a:r>
            <a:r>
              <a:rPr lang="fr-FR" sz="3200" dirty="0" err="1" smtClean="0"/>
              <a:t>hope</a:t>
            </a:r>
            <a:r>
              <a:rPr lang="fr-FR" sz="3200" dirty="0" smtClean="0"/>
              <a:t> </a:t>
            </a:r>
            <a:r>
              <a:rPr lang="fr-FR" sz="3200" dirty="0" err="1" smtClean="0"/>
              <a:t>will</a:t>
            </a:r>
            <a:r>
              <a:rPr lang="fr-FR" sz="3200" dirty="0" smtClean="0"/>
              <a:t> </a:t>
            </a:r>
            <a:r>
              <a:rPr lang="fr-FR" sz="3200" dirty="0" err="1" smtClean="0"/>
              <a:t>generate</a:t>
            </a:r>
            <a:r>
              <a:rPr lang="fr-FR" sz="3200" dirty="0" smtClean="0"/>
              <a:t> a profit or </a:t>
            </a:r>
            <a:r>
              <a:rPr lang="fr-FR" sz="3200" dirty="0" err="1" smtClean="0"/>
              <a:t>grow</a:t>
            </a:r>
            <a:r>
              <a:rPr lang="fr-FR" sz="3200" dirty="0" smtClean="0"/>
              <a:t> in value.</a:t>
            </a:r>
          </a:p>
          <a:p>
            <a:r>
              <a:rPr lang="fr-FR" sz="3200" dirty="0" smtClean="0"/>
              <a:t>Investment management – </a:t>
            </a:r>
            <a:r>
              <a:rPr lang="fr-FR" sz="3200" dirty="0" err="1" smtClean="0"/>
              <a:t>is</a:t>
            </a:r>
            <a:r>
              <a:rPr lang="fr-FR" sz="3200" dirty="0" smtClean="0"/>
              <a:t> a </a:t>
            </a:r>
            <a:r>
              <a:rPr lang="fr-FR" sz="3200" dirty="0" err="1" smtClean="0"/>
              <a:t>generic</a:t>
            </a:r>
            <a:r>
              <a:rPr lang="fr-FR" sz="3200" dirty="0" smtClean="0"/>
              <a:t> </a:t>
            </a:r>
            <a:r>
              <a:rPr lang="fr-FR" sz="3200" dirty="0" err="1" smtClean="0"/>
              <a:t>term</a:t>
            </a:r>
            <a:r>
              <a:rPr lang="fr-FR" sz="3200" dirty="0" smtClean="0"/>
              <a:t> </a:t>
            </a:r>
            <a:r>
              <a:rPr lang="fr-FR" sz="3200" dirty="0" err="1" smtClean="0"/>
              <a:t>that</a:t>
            </a:r>
            <a:r>
              <a:rPr lang="fr-FR" sz="3200" dirty="0" smtClean="0"/>
              <a:t> </a:t>
            </a:r>
            <a:r>
              <a:rPr lang="fr-FR" sz="3200" dirty="0" err="1" smtClean="0"/>
              <a:t>encompasses</a:t>
            </a:r>
            <a:r>
              <a:rPr lang="fr-FR" sz="3200" dirty="0" smtClean="0"/>
              <a:t> </a:t>
            </a:r>
            <a:r>
              <a:rPr lang="fr-FR" sz="3200" dirty="0" err="1" smtClean="0"/>
              <a:t>several</a:t>
            </a:r>
            <a:r>
              <a:rPr lang="fr-FR" sz="3200" dirty="0" smtClean="0"/>
              <a:t> </a:t>
            </a:r>
            <a:r>
              <a:rPr lang="fr-FR" sz="3200" dirty="0" err="1" smtClean="0"/>
              <a:t>financial</a:t>
            </a:r>
            <a:r>
              <a:rPr lang="fr-FR" sz="3200" dirty="0" smtClean="0"/>
              <a:t> </a:t>
            </a:r>
            <a:r>
              <a:rPr lang="fr-FR" sz="3200" dirty="0" err="1" smtClean="0"/>
              <a:t>roles</a:t>
            </a:r>
            <a:r>
              <a:rPr lang="fr-FR" sz="3200" dirty="0" smtClean="0"/>
              <a:t> </a:t>
            </a:r>
            <a:r>
              <a:rPr lang="fr-FR" sz="3200" dirty="0" err="1" smtClean="0"/>
              <a:t>including</a:t>
            </a:r>
            <a:r>
              <a:rPr lang="fr-FR" sz="3200" dirty="0" smtClean="0"/>
              <a:t> portfolio managers and </a:t>
            </a:r>
            <a:r>
              <a:rPr lang="fr-FR" sz="3200" dirty="0" err="1" smtClean="0"/>
              <a:t>stockbrokers</a:t>
            </a:r>
            <a:r>
              <a:rPr lang="fr-FR" sz="3200" dirty="0" smtClean="0"/>
              <a:t>.</a:t>
            </a:r>
          </a:p>
          <a:p>
            <a:r>
              <a:rPr lang="fr-FR" sz="3200" dirty="0" err="1" smtClean="0"/>
              <a:t>Asset</a:t>
            </a:r>
            <a:r>
              <a:rPr lang="fr-FR" sz="3200" dirty="0" smtClean="0"/>
              <a:t> management – </a:t>
            </a:r>
            <a:r>
              <a:rPr lang="fr-FR" sz="3200" dirty="0" err="1" smtClean="0"/>
              <a:t>is</a:t>
            </a:r>
            <a:r>
              <a:rPr lang="fr-FR" sz="3200" dirty="0" smtClean="0"/>
              <a:t> the </a:t>
            </a:r>
            <a:r>
              <a:rPr lang="fr-FR" sz="3200" dirty="0" err="1" smtClean="0"/>
              <a:t>overseeing</a:t>
            </a:r>
            <a:r>
              <a:rPr lang="fr-FR" sz="3200" dirty="0" smtClean="0"/>
              <a:t> of a </a:t>
            </a:r>
            <a:r>
              <a:rPr lang="fr-FR" sz="3200" dirty="0" err="1" smtClean="0"/>
              <a:t>specific</a:t>
            </a:r>
            <a:r>
              <a:rPr lang="fr-FR" sz="3200" dirty="0" smtClean="0"/>
              <a:t> type of </a:t>
            </a:r>
            <a:r>
              <a:rPr lang="fr-FR" sz="3200" dirty="0" err="1" smtClean="0"/>
              <a:t>investment</a:t>
            </a:r>
            <a:r>
              <a:rPr lang="fr-FR" sz="3200" dirty="0" smtClean="0"/>
              <a:t> option </a:t>
            </a:r>
            <a:r>
              <a:rPr lang="fr-FR" sz="3200" dirty="0" err="1" smtClean="0"/>
              <a:t>that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exclusively</a:t>
            </a:r>
            <a:r>
              <a:rPr lang="fr-FR" sz="3200" dirty="0" smtClean="0"/>
              <a:t> </a:t>
            </a:r>
            <a:r>
              <a:rPr lang="fr-FR" sz="3200" dirty="0" err="1" smtClean="0"/>
              <a:t>available</a:t>
            </a:r>
            <a:r>
              <a:rPr lang="fr-FR" sz="3200" dirty="0" smtClean="0"/>
              <a:t> to </a:t>
            </a:r>
            <a:r>
              <a:rPr lang="fr-FR" sz="3200" dirty="0" err="1" smtClean="0"/>
              <a:t>wealthy</a:t>
            </a:r>
            <a:r>
              <a:rPr lang="fr-FR" sz="3200" dirty="0" smtClean="0"/>
              <a:t> </a:t>
            </a:r>
            <a:r>
              <a:rPr lang="fr-FR" sz="3200" dirty="0" err="1" smtClean="0"/>
              <a:t>investors</a:t>
            </a:r>
            <a:r>
              <a:rPr lang="fr-FR" sz="3200" dirty="0" smtClean="0"/>
              <a:t>. </a:t>
            </a:r>
            <a:endParaRPr lang="fr-FR" sz="3200" dirty="0"/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6701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Class </a:t>
            </a:r>
            <a:r>
              <a:rPr lang="fr-FR" dirty="0" err="1" smtClean="0"/>
              <a:t>activity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fr-FR" dirty="0" smtClean="0"/>
          </a:p>
          <a:p>
            <a:r>
              <a:rPr lang="fr-FR" sz="12800" i="1" u="sng" dirty="0" smtClean="0"/>
              <a:t>In groups </a:t>
            </a:r>
            <a:r>
              <a:rPr lang="fr-FR" sz="12800" i="1" u="sng" dirty="0" err="1" smtClean="0"/>
              <a:t>read</a:t>
            </a:r>
            <a:r>
              <a:rPr lang="fr-FR" sz="12800" i="1" u="sng" dirty="0" smtClean="0"/>
              <a:t> the </a:t>
            </a:r>
            <a:r>
              <a:rPr lang="fr-FR" sz="12800" i="1" u="sng" dirty="0" err="1" smtClean="0"/>
              <a:t>details</a:t>
            </a:r>
            <a:r>
              <a:rPr lang="fr-FR" sz="12800" i="1" u="sng" dirty="0" smtClean="0"/>
              <a:t> at the top of page one of  The Daily Telegraph Business </a:t>
            </a:r>
            <a:r>
              <a:rPr lang="fr-FR" sz="12800" i="1" u="sng" dirty="0" err="1" smtClean="0"/>
              <a:t>newpaper</a:t>
            </a:r>
            <a:r>
              <a:rPr lang="fr-FR" sz="12800" i="1" u="sng" dirty="0" smtClean="0"/>
              <a:t>. </a:t>
            </a:r>
            <a:r>
              <a:rPr lang="fr-FR" sz="12800" i="1" u="sng" dirty="0" err="1" smtClean="0"/>
              <a:t>Answer</a:t>
            </a:r>
            <a:r>
              <a:rPr lang="fr-FR" sz="12800" i="1" u="sng" dirty="0" smtClean="0"/>
              <a:t> </a:t>
            </a:r>
            <a:r>
              <a:rPr lang="fr-FR" sz="12800" i="1" u="sng" dirty="0" err="1" smtClean="0"/>
              <a:t>these</a:t>
            </a:r>
            <a:r>
              <a:rPr lang="fr-FR" sz="12800" i="1" u="sng" dirty="0" smtClean="0"/>
              <a:t> questions</a:t>
            </a:r>
            <a:r>
              <a:rPr lang="fr-FR" sz="12800" dirty="0" smtClean="0"/>
              <a:t>:</a:t>
            </a:r>
            <a:endParaRPr lang="fr-FR" sz="12800" dirty="0"/>
          </a:p>
          <a:p>
            <a:r>
              <a:rPr lang="fr-FR" sz="12800" dirty="0" smtClean="0"/>
              <a:t>1. </a:t>
            </a:r>
            <a:r>
              <a:rPr lang="fr-FR" sz="12800" dirty="0" err="1" smtClean="0"/>
              <a:t>What</a:t>
            </a:r>
            <a:r>
              <a:rPr lang="fr-FR" sz="12800" dirty="0" smtClean="0"/>
              <a:t> are ‘the </a:t>
            </a:r>
            <a:r>
              <a:rPr lang="fr-FR" sz="12800" dirty="0" err="1" smtClean="0"/>
              <a:t>markets</a:t>
            </a:r>
            <a:r>
              <a:rPr lang="fr-FR" sz="12800" dirty="0" smtClean="0"/>
              <a:t>’?</a:t>
            </a:r>
          </a:p>
          <a:p>
            <a:r>
              <a:rPr lang="fr-FR" sz="12800" dirty="0" smtClean="0"/>
              <a:t>2. </a:t>
            </a:r>
            <a:r>
              <a:rPr lang="fr-FR" sz="12800" dirty="0" err="1" smtClean="0"/>
              <a:t>What</a:t>
            </a:r>
            <a:r>
              <a:rPr lang="fr-FR" sz="12800" dirty="0" smtClean="0"/>
              <a:t> </a:t>
            </a:r>
            <a:r>
              <a:rPr lang="fr-FR" sz="12800" dirty="0" err="1" smtClean="0"/>
              <a:t>is</a:t>
            </a:r>
            <a:r>
              <a:rPr lang="fr-FR" sz="12800" dirty="0" smtClean="0"/>
              <a:t> the FTSE100?</a:t>
            </a:r>
          </a:p>
          <a:p>
            <a:r>
              <a:rPr lang="fr-FR" sz="12800" dirty="0" smtClean="0"/>
              <a:t>3. </a:t>
            </a:r>
            <a:r>
              <a:rPr lang="fr-FR" sz="12800" dirty="0" err="1" smtClean="0"/>
              <a:t>What</a:t>
            </a:r>
            <a:r>
              <a:rPr lang="fr-FR" sz="12800" dirty="0" smtClean="0"/>
              <a:t> </a:t>
            </a:r>
            <a:r>
              <a:rPr lang="fr-FR" sz="12800" dirty="0" err="1" smtClean="0"/>
              <a:t>is</a:t>
            </a:r>
            <a:r>
              <a:rPr lang="fr-FR" sz="12800" dirty="0" smtClean="0"/>
              <a:t> the Dow Jones?</a:t>
            </a:r>
          </a:p>
          <a:p>
            <a:r>
              <a:rPr lang="fr-FR" sz="12800" dirty="0" smtClean="0"/>
              <a:t>4. </a:t>
            </a:r>
            <a:r>
              <a:rPr lang="fr-FR" sz="12800" dirty="0" err="1" smtClean="0"/>
              <a:t>What</a:t>
            </a:r>
            <a:r>
              <a:rPr lang="fr-FR" sz="12800" dirty="0" smtClean="0"/>
              <a:t> are the </a:t>
            </a:r>
            <a:r>
              <a:rPr lang="fr-FR" sz="12800" dirty="0" err="1" smtClean="0"/>
              <a:t>currencies</a:t>
            </a:r>
            <a:r>
              <a:rPr lang="fr-FR" sz="12800" dirty="0" smtClean="0"/>
              <a:t>?</a:t>
            </a:r>
          </a:p>
          <a:p>
            <a:r>
              <a:rPr lang="fr-FR" sz="12800" dirty="0" smtClean="0"/>
              <a:t>5. </a:t>
            </a:r>
            <a:r>
              <a:rPr lang="fr-FR" sz="12800" dirty="0" err="1" smtClean="0"/>
              <a:t>What</a:t>
            </a:r>
            <a:r>
              <a:rPr lang="fr-FR" sz="12800" dirty="0" smtClean="0"/>
              <a:t> are the </a:t>
            </a:r>
            <a:r>
              <a:rPr lang="fr-FR" sz="12800" dirty="0" err="1" smtClean="0"/>
              <a:t>commodities</a:t>
            </a:r>
            <a:r>
              <a:rPr lang="fr-FR" sz="12800" dirty="0" smtClean="0"/>
              <a:t>?</a:t>
            </a:r>
          </a:p>
          <a:p>
            <a:endParaRPr lang="fr-FR" sz="12800" dirty="0"/>
          </a:p>
          <a:p>
            <a:endParaRPr lang="fr-FR" sz="12800" dirty="0" smtClean="0"/>
          </a:p>
          <a:p>
            <a:pPr marL="0" indent="0">
              <a:buNone/>
            </a:pPr>
            <a:r>
              <a:rPr lang="fr-FR" sz="7600" dirty="0" smtClean="0"/>
              <a:t> </a:t>
            </a:r>
            <a:endParaRPr lang="fr-FR" sz="7600" dirty="0"/>
          </a:p>
        </p:txBody>
      </p:sp>
    </p:spTree>
    <p:extLst>
      <p:ext uri="{BB962C8B-B14F-4D97-AF65-F5344CB8AC3E}">
        <p14:creationId xmlns:p14="http://schemas.microsoft.com/office/powerpoint/2010/main" val="260556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3200" dirty="0" smtClean="0"/>
              <a:t>1.What </a:t>
            </a:r>
            <a:r>
              <a:rPr lang="fr-FR" sz="3200" dirty="0"/>
              <a:t>are ‘the </a:t>
            </a:r>
            <a:r>
              <a:rPr lang="fr-FR" sz="3200" dirty="0" err="1"/>
              <a:t>markets</a:t>
            </a:r>
            <a:r>
              <a:rPr lang="fr-FR" sz="3200" dirty="0" smtClean="0"/>
              <a:t>’? This </a:t>
            </a:r>
            <a:r>
              <a:rPr lang="fr-FR" sz="3200" dirty="0" err="1" smtClean="0"/>
              <a:t>is</a:t>
            </a:r>
            <a:r>
              <a:rPr lang="fr-FR" sz="3200" dirty="0" smtClean="0"/>
              <a:t> a </a:t>
            </a:r>
            <a:r>
              <a:rPr lang="fr-FR" sz="3200" dirty="0" err="1" smtClean="0"/>
              <a:t>shortened</a:t>
            </a:r>
            <a:r>
              <a:rPr lang="fr-FR" sz="3200" dirty="0" smtClean="0"/>
              <a:t> </a:t>
            </a:r>
            <a:r>
              <a:rPr lang="fr-FR" sz="3200" dirty="0" err="1" smtClean="0"/>
              <a:t>way</a:t>
            </a:r>
            <a:r>
              <a:rPr lang="fr-FR" sz="3200" dirty="0" smtClean="0"/>
              <a:t> of </a:t>
            </a:r>
            <a:r>
              <a:rPr lang="fr-FR" sz="3200" dirty="0" err="1" smtClean="0"/>
              <a:t>saying</a:t>
            </a:r>
            <a:r>
              <a:rPr lang="fr-FR" sz="3200" dirty="0" smtClean="0"/>
              <a:t> the stock </a:t>
            </a:r>
            <a:r>
              <a:rPr lang="fr-FR" sz="3200" dirty="0" err="1" smtClean="0"/>
              <a:t>market</a:t>
            </a:r>
            <a:r>
              <a:rPr lang="fr-FR" sz="3200" dirty="0" smtClean="0"/>
              <a:t>. </a:t>
            </a:r>
            <a:r>
              <a:rPr lang="fr-FR" sz="3200" dirty="0" err="1" smtClean="0"/>
              <a:t>Journalist</a:t>
            </a:r>
            <a:r>
              <a:rPr lang="fr-FR" sz="3200" dirty="0" smtClean="0"/>
              <a:t> </a:t>
            </a:r>
            <a:r>
              <a:rPr lang="fr-FR" sz="3200" dirty="0" err="1" smtClean="0"/>
              <a:t>often</a:t>
            </a:r>
            <a:r>
              <a:rPr lang="fr-FR" sz="3200" dirty="0" smtClean="0"/>
              <a:t> </a:t>
            </a:r>
            <a:r>
              <a:rPr lang="fr-FR" sz="3200" dirty="0" err="1" smtClean="0"/>
              <a:t>say</a:t>
            </a:r>
            <a:r>
              <a:rPr lang="fr-FR" sz="3200" dirty="0" smtClean="0"/>
              <a:t> ‘</a:t>
            </a:r>
            <a:r>
              <a:rPr lang="fr-FR" sz="3200" dirty="0" err="1" smtClean="0"/>
              <a:t>what</a:t>
            </a:r>
            <a:r>
              <a:rPr lang="fr-FR" sz="3200" dirty="0" smtClean="0"/>
              <a:t> are the </a:t>
            </a:r>
            <a:r>
              <a:rPr lang="fr-FR" sz="3200" dirty="0" err="1" smtClean="0"/>
              <a:t>markets</a:t>
            </a:r>
            <a:r>
              <a:rPr lang="fr-FR" sz="3200" dirty="0" smtClean="0"/>
              <a:t> </a:t>
            </a:r>
            <a:r>
              <a:rPr lang="fr-FR" sz="3200" dirty="0" err="1" smtClean="0"/>
              <a:t>looking</a:t>
            </a:r>
            <a:r>
              <a:rPr lang="fr-FR" sz="3200" dirty="0" smtClean="0"/>
              <a:t> </a:t>
            </a:r>
            <a:r>
              <a:rPr lang="fr-FR" sz="3200" dirty="0" err="1" smtClean="0"/>
              <a:t>like</a:t>
            </a:r>
            <a:r>
              <a:rPr lang="fr-FR" sz="3200" dirty="0" smtClean="0"/>
              <a:t> at the close of </a:t>
            </a:r>
            <a:r>
              <a:rPr lang="fr-FR" sz="3200" dirty="0" err="1" smtClean="0"/>
              <a:t>play</a:t>
            </a:r>
            <a:r>
              <a:rPr lang="fr-FR" sz="3200" dirty="0" smtClean="0"/>
              <a:t> (</a:t>
            </a:r>
            <a:r>
              <a:rPr lang="fr-FR" sz="3200" dirty="0" err="1" smtClean="0"/>
              <a:t>which</a:t>
            </a:r>
            <a:r>
              <a:rPr lang="fr-FR" sz="3200" dirty="0" smtClean="0"/>
              <a:t> </a:t>
            </a:r>
            <a:r>
              <a:rPr lang="fr-FR" sz="3200" dirty="0" err="1" smtClean="0"/>
              <a:t>means</a:t>
            </a:r>
            <a:r>
              <a:rPr lang="fr-FR" sz="3200" dirty="0" smtClean="0"/>
              <a:t> by the end of the </a:t>
            </a:r>
            <a:r>
              <a:rPr lang="fr-FR" sz="3200" dirty="0" err="1" smtClean="0"/>
              <a:t>day</a:t>
            </a:r>
            <a:r>
              <a:rPr lang="fr-FR" sz="3200" dirty="0" smtClean="0"/>
              <a:t>.’</a:t>
            </a:r>
            <a:endParaRPr lang="fr-FR" sz="3200" dirty="0"/>
          </a:p>
          <a:p>
            <a:r>
              <a:rPr lang="fr-FR" sz="3200" dirty="0"/>
              <a:t>2. </a:t>
            </a:r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is</a:t>
            </a:r>
            <a:r>
              <a:rPr lang="fr-FR" sz="3200" dirty="0"/>
              <a:t> the FTSE100</a:t>
            </a:r>
            <a:r>
              <a:rPr lang="fr-FR" sz="3200" dirty="0" smtClean="0"/>
              <a:t>? –  an index </a:t>
            </a:r>
            <a:r>
              <a:rPr lang="fr-FR" sz="3200" dirty="0" err="1" smtClean="0"/>
              <a:t>composed</a:t>
            </a:r>
            <a:r>
              <a:rPr lang="fr-FR" sz="3200" dirty="0" smtClean="0"/>
              <a:t> of the 100 </a:t>
            </a:r>
            <a:r>
              <a:rPr lang="fr-FR" sz="3200" dirty="0" err="1" smtClean="0"/>
              <a:t>largest</a:t>
            </a:r>
            <a:r>
              <a:rPr lang="fr-FR" sz="3200" dirty="0" smtClean="0"/>
              <a:t> </a:t>
            </a:r>
            <a:r>
              <a:rPr lang="fr-FR" sz="3200" dirty="0" err="1" smtClean="0"/>
              <a:t>companies</a:t>
            </a:r>
            <a:r>
              <a:rPr lang="fr-FR" sz="3200" dirty="0" smtClean="0"/>
              <a:t> </a:t>
            </a:r>
            <a:r>
              <a:rPr lang="fr-FR" sz="3200" dirty="0" err="1" smtClean="0"/>
              <a:t>listed</a:t>
            </a:r>
            <a:r>
              <a:rPr lang="fr-FR" sz="3200" dirty="0" smtClean="0"/>
              <a:t> on the London Stock Exchange </a:t>
            </a:r>
            <a:r>
              <a:rPr lang="fr-FR" sz="3200" dirty="0" err="1" smtClean="0"/>
              <a:t>with</a:t>
            </a:r>
            <a:r>
              <a:rPr lang="fr-FR" sz="3200" dirty="0" smtClean="0"/>
              <a:t> the </a:t>
            </a:r>
            <a:r>
              <a:rPr lang="fr-FR" sz="3200" dirty="0" err="1" smtClean="0"/>
              <a:t>highest</a:t>
            </a:r>
            <a:r>
              <a:rPr lang="fr-FR" sz="3200" dirty="0" smtClean="0"/>
              <a:t> </a:t>
            </a:r>
            <a:r>
              <a:rPr lang="fr-FR" sz="3200" dirty="0" err="1" smtClean="0"/>
              <a:t>market</a:t>
            </a:r>
            <a:r>
              <a:rPr lang="fr-FR" sz="3200" dirty="0" smtClean="0"/>
              <a:t> capitalisation. It stands for the Financial Times Stock Exchange 100 Index. It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referred</a:t>
            </a:r>
            <a:r>
              <a:rPr lang="fr-FR" sz="3200" dirty="0" smtClean="0"/>
              <a:t> to as ‘the Footsie.’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38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sz="2800" dirty="0"/>
              <a:t>3. </a:t>
            </a:r>
            <a:r>
              <a:rPr lang="fr-FR" sz="3500" dirty="0" err="1"/>
              <a:t>What</a:t>
            </a:r>
            <a:r>
              <a:rPr lang="fr-FR" sz="3500" dirty="0"/>
              <a:t> </a:t>
            </a:r>
            <a:r>
              <a:rPr lang="fr-FR" sz="3500" dirty="0" err="1"/>
              <a:t>is</a:t>
            </a:r>
            <a:r>
              <a:rPr lang="fr-FR" sz="3500" dirty="0"/>
              <a:t> the Dow Jones? – a stock </a:t>
            </a:r>
            <a:r>
              <a:rPr lang="fr-FR" sz="3500" dirty="0" err="1"/>
              <a:t>market</a:t>
            </a:r>
            <a:r>
              <a:rPr lang="fr-FR" sz="3500" dirty="0"/>
              <a:t> index </a:t>
            </a:r>
            <a:r>
              <a:rPr lang="fr-FR" sz="3500" dirty="0" err="1"/>
              <a:t>that</a:t>
            </a:r>
            <a:r>
              <a:rPr lang="fr-FR" sz="3500" dirty="0"/>
              <a:t> </a:t>
            </a:r>
            <a:r>
              <a:rPr lang="fr-FR" sz="3500" dirty="0" err="1"/>
              <a:t>indicates</a:t>
            </a:r>
            <a:r>
              <a:rPr lang="fr-FR" sz="3500" dirty="0"/>
              <a:t> the value of 30 large, </a:t>
            </a:r>
            <a:r>
              <a:rPr lang="fr-FR" sz="3500" dirty="0" err="1"/>
              <a:t>publicly</a:t>
            </a:r>
            <a:r>
              <a:rPr lang="fr-FR" sz="3500" dirty="0"/>
              <a:t> </a:t>
            </a:r>
            <a:r>
              <a:rPr lang="fr-FR" sz="3500" dirty="0" err="1"/>
              <a:t>owned</a:t>
            </a:r>
            <a:r>
              <a:rPr lang="fr-FR" sz="3500" dirty="0"/>
              <a:t> </a:t>
            </a:r>
            <a:r>
              <a:rPr lang="fr-FR" sz="3500" dirty="0" err="1"/>
              <a:t>companies</a:t>
            </a:r>
            <a:r>
              <a:rPr lang="fr-FR" sz="3500" dirty="0"/>
              <a:t> </a:t>
            </a:r>
            <a:r>
              <a:rPr lang="fr-FR" sz="3500" dirty="0" err="1"/>
              <a:t>based</a:t>
            </a:r>
            <a:r>
              <a:rPr lang="fr-FR" sz="3500" dirty="0"/>
              <a:t> in the United States. It </a:t>
            </a:r>
            <a:r>
              <a:rPr lang="fr-FR" sz="3500" dirty="0" err="1"/>
              <a:t>refers</a:t>
            </a:r>
            <a:r>
              <a:rPr lang="fr-FR" sz="3500" dirty="0"/>
              <a:t> to how </a:t>
            </a:r>
            <a:r>
              <a:rPr lang="fr-FR" sz="3500" dirty="0" err="1"/>
              <a:t>they</a:t>
            </a:r>
            <a:r>
              <a:rPr lang="fr-FR" sz="3500" dirty="0"/>
              <a:t> have </a:t>
            </a:r>
            <a:r>
              <a:rPr lang="fr-FR" sz="3500" dirty="0" err="1"/>
              <a:t>traded</a:t>
            </a:r>
            <a:r>
              <a:rPr lang="fr-FR" sz="3500" dirty="0"/>
              <a:t> in the stock </a:t>
            </a:r>
            <a:r>
              <a:rPr lang="fr-FR" sz="3500" dirty="0" err="1"/>
              <a:t>market</a:t>
            </a:r>
            <a:r>
              <a:rPr lang="fr-FR" sz="3500" dirty="0"/>
              <a:t> </a:t>
            </a:r>
            <a:r>
              <a:rPr lang="fr-FR" sz="3500" dirty="0" err="1"/>
              <a:t>during</a:t>
            </a:r>
            <a:r>
              <a:rPr lang="fr-FR" sz="3500" dirty="0"/>
              <a:t> </a:t>
            </a:r>
            <a:r>
              <a:rPr lang="fr-FR" sz="3500" dirty="0" err="1"/>
              <a:t>various</a:t>
            </a:r>
            <a:r>
              <a:rPr lang="fr-FR" sz="3500" dirty="0"/>
              <a:t> </a:t>
            </a:r>
            <a:r>
              <a:rPr lang="fr-FR" sz="3500" dirty="0" err="1"/>
              <a:t>periods</a:t>
            </a:r>
            <a:r>
              <a:rPr lang="fr-FR" sz="3500" dirty="0"/>
              <a:t> of time. It </a:t>
            </a:r>
            <a:r>
              <a:rPr lang="fr-FR" sz="3500" dirty="0" err="1"/>
              <a:t>is</a:t>
            </a:r>
            <a:r>
              <a:rPr lang="fr-FR" sz="3500" dirty="0"/>
              <a:t> </a:t>
            </a:r>
            <a:r>
              <a:rPr lang="fr-FR" sz="3500" dirty="0" err="1"/>
              <a:t>also</a:t>
            </a:r>
            <a:r>
              <a:rPr lang="fr-FR" sz="3500" dirty="0"/>
              <a:t> </a:t>
            </a:r>
            <a:r>
              <a:rPr lang="fr-FR" sz="3500" dirty="0" err="1"/>
              <a:t>known</a:t>
            </a:r>
            <a:r>
              <a:rPr lang="fr-FR" sz="3500" dirty="0"/>
              <a:t> as ‘The Dow Jones </a:t>
            </a:r>
            <a:r>
              <a:rPr lang="fr-FR" sz="3500" dirty="0" err="1"/>
              <a:t>Industrial</a:t>
            </a:r>
            <a:r>
              <a:rPr lang="fr-FR" sz="3500" dirty="0"/>
              <a:t> </a:t>
            </a:r>
            <a:r>
              <a:rPr lang="fr-FR" sz="3500" dirty="0" err="1"/>
              <a:t>Average</a:t>
            </a:r>
            <a:r>
              <a:rPr lang="fr-FR" sz="3500" dirty="0"/>
              <a:t> or ‘The Dow.’</a:t>
            </a:r>
          </a:p>
          <a:p>
            <a:endParaRPr lang="fr-FR" sz="3500" dirty="0" smtClean="0"/>
          </a:p>
          <a:p>
            <a:r>
              <a:rPr lang="fr-FR" dirty="0" smtClean="0"/>
              <a:t>UK – FTSE 100</a:t>
            </a:r>
          </a:p>
          <a:p>
            <a:r>
              <a:rPr lang="fr-FR" dirty="0" smtClean="0"/>
              <a:t>USA – Dow Jones</a:t>
            </a:r>
            <a:endParaRPr lang="fr-FR" dirty="0"/>
          </a:p>
          <a:p>
            <a:r>
              <a:rPr lang="fr-FR" dirty="0" smtClean="0"/>
              <a:t>France – CAC 40</a:t>
            </a:r>
          </a:p>
          <a:p>
            <a:r>
              <a:rPr lang="fr-FR" dirty="0" smtClean="0"/>
              <a:t>Germany – DAX 30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793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200" dirty="0"/>
              <a:t>4. </a:t>
            </a:r>
            <a:r>
              <a:rPr lang="fr-FR" sz="3200" dirty="0" err="1"/>
              <a:t>What</a:t>
            </a:r>
            <a:r>
              <a:rPr lang="fr-FR" sz="3200" dirty="0"/>
              <a:t> are the </a:t>
            </a:r>
            <a:r>
              <a:rPr lang="fr-FR" sz="3200" dirty="0" err="1"/>
              <a:t>currencies</a:t>
            </a:r>
            <a:r>
              <a:rPr lang="fr-FR" sz="3200" dirty="0"/>
              <a:t>? The </a:t>
            </a:r>
            <a:r>
              <a:rPr lang="fr-FR" sz="3200" dirty="0" err="1"/>
              <a:t>current</a:t>
            </a:r>
            <a:r>
              <a:rPr lang="fr-FR" sz="3200" dirty="0"/>
              <a:t> rate and rate of exchange </a:t>
            </a:r>
            <a:r>
              <a:rPr lang="fr-FR" sz="3200" dirty="0" err="1"/>
              <a:t>with</a:t>
            </a:r>
            <a:r>
              <a:rPr lang="fr-FR" sz="3200" dirty="0"/>
              <a:t> the pound </a:t>
            </a:r>
            <a:r>
              <a:rPr lang="fr-FR" sz="3200" dirty="0" err="1"/>
              <a:t>against</a:t>
            </a:r>
            <a:r>
              <a:rPr lang="fr-FR" sz="3200" dirty="0"/>
              <a:t> the US dollar and the pound </a:t>
            </a:r>
            <a:r>
              <a:rPr lang="fr-FR" sz="3200" dirty="0" err="1"/>
              <a:t>against</a:t>
            </a:r>
            <a:r>
              <a:rPr lang="fr-FR" sz="3200" dirty="0"/>
              <a:t> the Euro.</a:t>
            </a:r>
          </a:p>
          <a:p>
            <a:r>
              <a:rPr lang="fr-FR" sz="3200" dirty="0"/>
              <a:t>5. </a:t>
            </a:r>
            <a:r>
              <a:rPr lang="fr-FR" sz="3200" dirty="0" err="1"/>
              <a:t>What</a:t>
            </a:r>
            <a:r>
              <a:rPr lang="fr-FR" sz="3200" dirty="0"/>
              <a:t> are the </a:t>
            </a:r>
            <a:r>
              <a:rPr lang="fr-FR" sz="3200" dirty="0" err="1"/>
              <a:t>commodities</a:t>
            </a:r>
            <a:r>
              <a:rPr lang="fr-FR" sz="3200" dirty="0"/>
              <a:t>? A basic good </a:t>
            </a:r>
            <a:r>
              <a:rPr lang="fr-FR" sz="3200" dirty="0" err="1"/>
              <a:t>used</a:t>
            </a:r>
            <a:r>
              <a:rPr lang="fr-FR" sz="3200" dirty="0"/>
              <a:t> in commerce </a:t>
            </a:r>
            <a:r>
              <a:rPr lang="fr-FR" sz="3200" dirty="0" err="1"/>
              <a:t>that</a:t>
            </a:r>
            <a:r>
              <a:rPr lang="fr-FR" sz="3200" dirty="0"/>
              <a:t> </a:t>
            </a:r>
            <a:r>
              <a:rPr lang="fr-FR" sz="3200" dirty="0" err="1"/>
              <a:t>is</a:t>
            </a:r>
            <a:r>
              <a:rPr lang="fr-FR" sz="3200" dirty="0"/>
              <a:t> interchangeable </a:t>
            </a:r>
            <a:r>
              <a:rPr lang="fr-FR" sz="3200" dirty="0" err="1"/>
              <a:t>with</a:t>
            </a:r>
            <a:r>
              <a:rPr lang="fr-FR" sz="3200" dirty="0"/>
              <a:t> </a:t>
            </a:r>
            <a:r>
              <a:rPr lang="fr-FR" sz="3200" dirty="0" err="1"/>
              <a:t>other</a:t>
            </a:r>
            <a:r>
              <a:rPr lang="fr-FR" sz="3200" dirty="0"/>
              <a:t> </a:t>
            </a:r>
            <a:r>
              <a:rPr lang="fr-FR" sz="3200" dirty="0" err="1"/>
              <a:t>commodities</a:t>
            </a:r>
            <a:r>
              <a:rPr lang="fr-FR" sz="3200" dirty="0"/>
              <a:t> of the </a:t>
            </a:r>
            <a:r>
              <a:rPr lang="fr-FR" sz="3200" dirty="0" err="1"/>
              <a:t>same</a:t>
            </a:r>
            <a:r>
              <a:rPr lang="fr-FR" sz="3200" dirty="0"/>
              <a:t> type. In the </a:t>
            </a:r>
            <a:r>
              <a:rPr lang="fr-FR" sz="3200" dirty="0" err="1"/>
              <a:t>paper</a:t>
            </a:r>
            <a:r>
              <a:rPr lang="fr-FR" sz="3200" dirty="0"/>
              <a:t> </a:t>
            </a:r>
            <a:r>
              <a:rPr lang="fr-FR" sz="3200" dirty="0" err="1"/>
              <a:t>it</a:t>
            </a:r>
            <a:r>
              <a:rPr lang="fr-FR" sz="3200" dirty="0"/>
              <a:t> </a:t>
            </a:r>
            <a:r>
              <a:rPr lang="fr-FR" sz="3200" dirty="0" err="1"/>
              <a:t>is</a:t>
            </a:r>
            <a:r>
              <a:rPr lang="fr-FR" sz="3200" dirty="0"/>
              <a:t> gold and </a:t>
            </a:r>
            <a:r>
              <a:rPr lang="fr-FR" sz="3200" dirty="0" err="1"/>
              <a:t>brent</a:t>
            </a:r>
            <a:r>
              <a:rPr lang="fr-FR" sz="3200" dirty="0"/>
              <a:t> </a:t>
            </a:r>
            <a:r>
              <a:rPr lang="fr-FR" sz="3200" dirty="0" err="1"/>
              <a:t>crude</a:t>
            </a:r>
            <a:r>
              <a:rPr lang="fr-FR" sz="3200" dirty="0"/>
              <a:t> (a trading classification of </a:t>
            </a:r>
            <a:r>
              <a:rPr lang="fr-FR" sz="3200" dirty="0" err="1"/>
              <a:t>crude</a:t>
            </a:r>
            <a:r>
              <a:rPr lang="fr-FR" sz="3200" dirty="0"/>
              <a:t> </a:t>
            </a:r>
            <a:r>
              <a:rPr lang="fr-FR" sz="3200" dirty="0" err="1"/>
              <a:t>oil</a:t>
            </a:r>
            <a:r>
              <a:rPr lang="fr-FR" sz="3200" dirty="0"/>
              <a:t> and </a:t>
            </a:r>
            <a:r>
              <a:rPr lang="fr-FR" sz="3200" dirty="0" err="1"/>
              <a:t>it</a:t>
            </a:r>
            <a:r>
              <a:rPr lang="fr-FR" sz="3200" dirty="0"/>
              <a:t> serves as a benchmark </a:t>
            </a:r>
            <a:r>
              <a:rPr lang="fr-FR" sz="3200" dirty="0" err="1"/>
              <a:t>price</a:t>
            </a:r>
            <a:r>
              <a:rPr lang="fr-FR" sz="3200" dirty="0"/>
              <a:t> for </a:t>
            </a:r>
            <a:r>
              <a:rPr lang="fr-FR" sz="3200" dirty="0" err="1"/>
              <a:t>purchases</a:t>
            </a:r>
            <a:r>
              <a:rPr lang="fr-FR" sz="3200" dirty="0"/>
              <a:t> of </a:t>
            </a:r>
            <a:r>
              <a:rPr lang="fr-FR" sz="3200" dirty="0" err="1"/>
              <a:t>oil</a:t>
            </a:r>
            <a:r>
              <a:rPr lang="fr-FR" sz="3200" dirty="0"/>
              <a:t> </a:t>
            </a:r>
            <a:r>
              <a:rPr lang="fr-FR" sz="3200" dirty="0" err="1"/>
              <a:t>worldwide</a:t>
            </a:r>
            <a:r>
              <a:rPr lang="fr-FR" sz="3200" dirty="0"/>
              <a:t>. </a:t>
            </a: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85895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Bankruptcy</a:t>
            </a:r>
            <a:r>
              <a:rPr lang="fr-FR" dirty="0" smtClean="0"/>
              <a:t>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800" dirty="0" err="1" smtClean="0"/>
              <a:t>Bankruptcy</a:t>
            </a:r>
            <a:r>
              <a:rPr lang="fr-FR" sz="4800" dirty="0" smtClean="0"/>
              <a:t> </a:t>
            </a:r>
            <a:r>
              <a:rPr lang="fr-FR" sz="4800" dirty="0" err="1" smtClean="0"/>
              <a:t>is</a:t>
            </a:r>
            <a:r>
              <a:rPr lang="fr-FR" sz="4800" dirty="0" smtClean="0"/>
              <a:t> the </a:t>
            </a:r>
            <a:r>
              <a:rPr lang="fr-FR" sz="4800" dirty="0" err="1" smtClean="0"/>
              <a:t>legal</a:t>
            </a:r>
            <a:r>
              <a:rPr lang="fr-FR" sz="4800" dirty="0" smtClean="0"/>
              <a:t> </a:t>
            </a:r>
            <a:r>
              <a:rPr lang="fr-FR" sz="4800" dirty="0" err="1" smtClean="0"/>
              <a:t>status</a:t>
            </a:r>
            <a:r>
              <a:rPr lang="fr-FR" sz="4800" dirty="0" smtClean="0"/>
              <a:t> of a </a:t>
            </a:r>
            <a:r>
              <a:rPr lang="fr-FR" sz="4800" dirty="0" err="1" smtClean="0"/>
              <a:t>person</a:t>
            </a:r>
            <a:r>
              <a:rPr lang="fr-FR" sz="4800" dirty="0" smtClean="0"/>
              <a:t> or </a:t>
            </a:r>
            <a:r>
              <a:rPr lang="fr-FR" sz="4800" dirty="0" err="1" smtClean="0"/>
              <a:t>other</a:t>
            </a:r>
            <a:r>
              <a:rPr lang="fr-FR" sz="4800" dirty="0" smtClean="0"/>
              <a:t> </a:t>
            </a:r>
            <a:r>
              <a:rPr lang="fr-FR" sz="4800" dirty="0" err="1" smtClean="0"/>
              <a:t>entity</a:t>
            </a:r>
            <a:r>
              <a:rPr lang="fr-FR" sz="4800" dirty="0" smtClean="0"/>
              <a:t> </a:t>
            </a:r>
            <a:r>
              <a:rPr lang="fr-FR" sz="4800" dirty="0" err="1" smtClean="0"/>
              <a:t>who</a:t>
            </a:r>
            <a:r>
              <a:rPr lang="fr-FR" sz="4800" dirty="0" smtClean="0"/>
              <a:t> </a:t>
            </a:r>
            <a:r>
              <a:rPr lang="fr-FR" sz="4800" dirty="0" err="1" smtClean="0"/>
              <a:t>cannot</a:t>
            </a:r>
            <a:r>
              <a:rPr lang="fr-FR" sz="4800" dirty="0" smtClean="0"/>
              <a:t> </a:t>
            </a:r>
            <a:r>
              <a:rPr lang="fr-FR" sz="4800" dirty="0" err="1" smtClean="0"/>
              <a:t>repay</a:t>
            </a:r>
            <a:r>
              <a:rPr lang="fr-FR" sz="4800" dirty="0" smtClean="0"/>
              <a:t> </a:t>
            </a:r>
            <a:r>
              <a:rPr lang="fr-FR" sz="4800" dirty="0" err="1" smtClean="0"/>
              <a:t>debts</a:t>
            </a:r>
            <a:r>
              <a:rPr lang="fr-FR" sz="4800" dirty="0" smtClean="0"/>
              <a:t> to </a:t>
            </a:r>
            <a:r>
              <a:rPr lang="fr-FR" sz="4800" dirty="0" err="1" smtClean="0"/>
              <a:t>creditors</a:t>
            </a:r>
            <a:r>
              <a:rPr lang="fr-FR" sz="4800" dirty="0" smtClean="0"/>
              <a:t>. It </a:t>
            </a:r>
            <a:r>
              <a:rPr lang="fr-FR" sz="4800" dirty="0" err="1" smtClean="0"/>
              <a:t>is</a:t>
            </a:r>
            <a:r>
              <a:rPr lang="fr-FR" sz="4800" dirty="0" smtClean="0"/>
              <a:t> </a:t>
            </a:r>
            <a:r>
              <a:rPr lang="fr-FR" sz="4800" dirty="0" err="1" smtClean="0"/>
              <a:t>imposed</a:t>
            </a:r>
            <a:r>
              <a:rPr lang="fr-FR" sz="4800" dirty="0" smtClean="0"/>
              <a:t> by a court </a:t>
            </a:r>
            <a:r>
              <a:rPr lang="fr-FR" sz="4800" dirty="0" err="1" smtClean="0"/>
              <a:t>order</a:t>
            </a:r>
            <a:r>
              <a:rPr lang="fr-FR" sz="4800" dirty="0" smtClean="0"/>
              <a:t>.</a:t>
            </a:r>
          </a:p>
          <a:p>
            <a:endParaRPr lang="fr-FR" sz="48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517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investing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3526" y="2011680"/>
            <a:ext cx="9784080" cy="420624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14400" dirty="0" smtClean="0"/>
              <a:t>- The action or </a:t>
            </a:r>
            <a:r>
              <a:rPr lang="fr-FR" sz="14400" dirty="0" err="1" smtClean="0"/>
              <a:t>process</a:t>
            </a:r>
            <a:r>
              <a:rPr lang="fr-FR" sz="14400" dirty="0" smtClean="0"/>
              <a:t> of putting money </a:t>
            </a:r>
            <a:r>
              <a:rPr lang="fr-FR" sz="14400" dirty="0" err="1" smtClean="0"/>
              <a:t>into</a:t>
            </a:r>
            <a:r>
              <a:rPr lang="fr-FR" sz="14400" dirty="0" smtClean="0"/>
              <a:t> an </a:t>
            </a:r>
            <a:r>
              <a:rPr lang="fr-FR" sz="14400" dirty="0" err="1" smtClean="0"/>
              <a:t>enterprise</a:t>
            </a:r>
            <a:r>
              <a:rPr lang="fr-FR" sz="14400" dirty="0" smtClean="0"/>
              <a:t> </a:t>
            </a:r>
            <a:r>
              <a:rPr lang="fr-FR" sz="14400" dirty="0" err="1" smtClean="0"/>
              <a:t>with</a:t>
            </a:r>
            <a:r>
              <a:rPr lang="fr-FR" sz="14400" dirty="0" smtClean="0"/>
              <a:t> the expectation of profit.</a:t>
            </a:r>
          </a:p>
          <a:p>
            <a:pPr marL="0" indent="0">
              <a:buNone/>
            </a:pPr>
            <a:endParaRPr lang="fr-FR" sz="14400" dirty="0" smtClean="0"/>
          </a:p>
          <a:p>
            <a:pPr marL="0" indent="0">
              <a:buNone/>
            </a:pPr>
            <a:r>
              <a:rPr lang="fr-FR" sz="14400" dirty="0" smtClean="0"/>
              <a:t>- The </a:t>
            </a:r>
            <a:r>
              <a:rPr lang="fr-FR" sz="14400" dirty="0" err="1" smtClean="0"/>
              <a:t>act</a:t>
            </a:r>
            <a:r>
              <a:rPr lang="fr-FR" sz="14400" dirty="0" smtClean="0"/>
              <a:t> of </a:t>
            </a:r>
            <a:r>
              <a:rPr lang="fr-FR" sz="14400" dirty="0" err="1" smtClean="0"/>
              <a:t>committing</a:t>
            </a:r>
            <a:r>
              <a:rPr lang="fr-FR" sz="14400" dirty="0" smtClean="0"/>
              <a:t> money or capital to an </a:t>
            </a:r>
            <a:r>
              <a:rPr lang="fr-FR" sz="14400" dirty="0" err="1" smtClean="0"/>
              <a:t>endeavor</a:t>
            </a:r>
            <a:r>
              <a:rPr lang="fr-FR" sz="14400" dirty="0" smtClean="0"/>
              <a:t> </a:t>
            </a:r>
            <a:r>
              <a:rPr lang="fr-FR" sz="14400" dirty="0" err="1" smtClean="0"/>
              <a:t>with</a:t>
            </a:r>
            <a:r>
              <a:rPr lang="fr-FR" sz="14400" dirty="0" smtClean="0"/>
              <a:t> the expectation of </a:t>
            </a:r>
            <a:r>
              <a:rPr lang="fr-FR" sz="14400" dirty="0" err="1" smtClean="0"/>
              <a:t>obtaining</a:t>
            </a:r>
            <a:r>
              <a:rPr lang="fr-FR" sz="14400" dirty="0" smtClean="0"/>
              <a:t> an </a:t>
            </a:r>
            <a:r>
              <a:rPr lang="fr-FR" sz="14400" dirty="0" err="1" smtClean="0"/>
              <a:t>additional</a:t>
            </a:r>
            <a:r>
              <a:rPr lang="fr-FR" sz="14400" dirty="0" smtClean="0"/>
              <a:t> </a:t>
            </a:r>
            <a:r>
              <a:rPr lang="fr-FR" sz="14400" dirty="0" err="1" smtClean="0"/>
              <a:t>income</a:t>
            </a:r>
            <a:r>
              <a:rPr lang="fr-FR" sz="14400" dirty="0" smtClean="0"/>
              <a:t> or profit (investopedia.com).</a:t>
            </a:r>
          </a:p>
          <a:p>
            <a:pPr marL="0" indent="0">
              <a:buNone/>
            </a:pPr>
            <a:endParaRPr lang="fr-FR" sz="14400" dirty="0" smtClean="0"/>
          </a:p>
          <a:p>
            <a:pPr marL="0" indent="0">
              <a:buNone/>
            </a:pPr>
            <a:r>
              <a:rPr lang="fr-FR" sz="14400" dirty="0" smtClean="0"/>
              <a:t>- The goal </a:t>
            </a:r>
            <a:r>
              <a:rPr lang="fr-FR" sz="14400" dirty="0" err="1" smtClean="0"/>
              <a:t>is</a:t>
            </a:r>
            <a:r>
              <a:rPr lang="fr-FR" sz="14400" dirty="0" smtClean="0"/>
              <a:t> to put </a:t>
            </a:r>
            <a:r>
              <a:rPr lang="fr-FR" sz="14400" dirty="0" err="1" smtClean="0"/>
              <a:t>your</a:t>
            </a:r>
            <a:r>
              <a:rPr lang="fr-FR" sz="14400" dirty="0" smtClean="0"/>
              <a:t> money to </a:t>
            </a:r>
            <a:r>
              <a:rPr lang="fr-FR" sz="14400" dirty="0" err="1" smtClean="0"/>
              <a:t>work</a:t>
            </a:r>
            <a:r>
              <a:rPr lang="fr-FR" sz="14400" dirty="0" smtClean="0"/>
              <a:t> in one or more types of </a:t>
            </a:r>
            <a:r>
              <a:rPr lang="fr-FR" sz="14400" dirty="0" err="1" smtClean="0"/>
              <a:t>investment</a:t>
            </a:r>
            <a:r>
              <a:rPr lang="fr-FR" sz="14400" dirty="0" smtClean="0"/>
              <a:t>, in the </a:t>
            </a:r>
            <a:r>
              <a:rPr lang="fr-FR" sz="14400" dirty="0" err="1" smtClean="0"/>
              <a:t>hope</a:t>
            </a:r>
            <a:r>
              <a:rPr lang="fr-FR" sz="14400" dirty="0" smtClean="0"/>
              <a:t> of </a:t>
            </a:r>
            <a:r>
              <a:rPr lang="fr-FR" sz="14400" dirty="0" err="1" smtClean="0"/>
              <a:t>your</a:t>
            </a:r>
            <a:r>
              <a:rPr lang="fr-FR" sz="14400" dirty="0" smtClean="0"/>
              <a:t> money </a:t>
            </a:r>
            <a:r>
              <a:rPr lang="fr-FR" sz="14400" dirty="0" err="1" smtClean="0"/>
              <a:t>growing</a:t>
            </a:r>
            <a:r>
              <a:rPr lang="fr-FR" sz="14400" dirty="0" smtClean="0"/>
              <a:t> over time.</a:t>
            </a:r>
          </a:p>
          <a:p>
            <a:pPr marL="0" indent="0">
              <a:buNone/>
            </a:pPr>
            <a:endParaRPr lang="fr-FR" sz="14400" dirty="0" smtClean="0"/>
          </a:p>
          <a:p>
            <a:pPr marL="0" indent="0">
              <a:buNone/>
            </a:pPr>
            <a:endParaRPr lang="fr-FR" sz="14400" dirty="0"/>
          </a:p>
          <a:p>
            <a:pPr marL="0" indent="0">
              <a:buNone/>
            </a:pPr>
            <a:endParaRPr lang="fr-FR" sz="14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722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Listening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i="1" u="sng" dirty="0" smtClean="0"/>
              <a:t>Watch the France 24 English -  </a:t>
            </a:r>
            <a:r>
              <a:rPr lang="fr-FR" sz="3200" i="1" u="sng" dirty="0" err="1"/>
              <a:t>Lehman</a:t>
            </a:r>
            <a:r>
              <a:rPr lang="fr-FR" sz="3200" i="1" u="sng" dirty="0"/>
              <a:t> </a:t>
            </a:r>
            <a:r>
              <a:rPr lang="fr-FR" sz="3200" i="1" u="sng" dirty="0" err="1"/>
              <a:t>Brothers</a:t>
            </a:r>
            <a:r>
              <a:rPr lang="fr-FR" sz="3200" i="1" u="sng" dirty="0"/>
              <a:t> Collapse – </a:t>
            </a:r>
            <a:r>
              <a:rPr lang="fr-FR" sz="3200" i="1" u="sng" dirty="0" err="1"/>
              <a:t>what</a:t>
            </a:r>
            <a:r>
              <a:rPr lang="fr-FR" sz="3200" i="1" u="sng" dirty="0"/>
              <a:t> </a:t>
            </a:r>
            <a:r>
              <a:rPr lang="fr-FR" sz="3200" i="1" u="sng" dirty="0" err="1"/>
              <a:t>went</a:t>
            </a:r>
            <a:r>
              <a:rPr lang="fr-FR" sz="3200" i="1" u="sng" dirty="0"/>
              <a:t> </a:t>
            </a:r>
            <a:r>
              <a:rPr lang="fr-FR" sz="3200" i="1" u="sng" dirty="0" err="1"/>
              <a:t>wrong</a:t>
            </a:r>
            <a:r>
              <a:rPr lang="fr-FR" sz="3200" i="1" u="sng" dirty="0"/>
              <a:t> </a:t>
            </a:r>
            <a:r>
              <a:rPr lang="fr-FR" sz="3200" i="1" u="sng" dirty="0" err="1"/>
              <a:t>ten</a:t>
            </a:r>
            <a:r>
              <a:rPr lang="fr-FR" sz="3200" i="1" u="sng" dirty="0"/>
              <a:t> </a:t>
            </a:r>
            <a:r>
              <a:rPr lang="fr-FR" sz="3200" i="1" u="sng" dirty="0" err="1" smtClean="0"/>
              <a:t>years</a:t>
            </a:r>
            <a:r>
              <a:rPr lang="fr-FR" sz="3200" i="1" u="sng" dirty="0" smtClean="0"/>
              <a:t> </a:t>
            </a:r>
            <a:r>
              <a:rPr lang="fr-FR" sz="3200" i="1" u="sng" dirty="0" err="1" smtClean="0"/>
              <a:t>ago</a:t>
            </a:r>
            <a:r>
              <a:rPr lang="fr-FR" sz="3200" i="1" u="sng" dirty="0" smtClean="0"/>
              <a:t>?</a:t>
            </a:r>
          </a:p>
          <a:p>
            <a:r>
              <a:rPr lang="fr-FR" sz="3200" dirty="0" smtClean="0"/>
              <a:t>1.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solvency</a:t>
            </a:r>
            <a:r>
              <a:rPr lang="fr-FR" sz="3200" dirty="0" smtClean="0"/>
              <a:t>?</a:t>
            </a:r>
            <a:endParaRPr lang="fr-FR" sz="3200" dirty="0"/>
          </a:p>
          <a:p>
            <a:r>
              <a:rPr lang="fr-FR" sz="3200" dirty="0" smtClean="0"/>
              <a:t>2.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leverage</a:t>
            </a:r>
            <a:r>
              <a:rPr lang="fr-FR" sz="3200" dirty="0" smtClean="0"/>
              <a:t>?</a:t>
            </a:r>
          </a:p>
          <a:p>
            <a:r>
              <a:rPr lang="fr-FR" sz="3200" dirty="0" smtClean="0"/>
              <a:t>3. </a:t>
            </a:r>
            <a:r>
              <a:rPr lang="fr-FR" sz="3200" dirty="0" err="1" smtClean="0"/>
              <a:t>What</a:t>
            </a:r>
            <a:r>
              <a:rPr lang="fr-FR" sz="3200" dirty="0" smtClean="0"/>
              <a:t> are </a:t>
            </a:r>
            <a:r>
              <a:rPr lang="fr-FR" sz="3200" dirty="0" err="1" smtClean="0"/>
              <a:t>hedge</a:t>
            </a:r>
            <a:r>
              <a:rPr lang="fr-FR" sz="3200" dirty="0" smtClean="0"/>
              <a:t> </a:t>
            </a:r>
            <a:r>
              <a:rPr lang="fr-FR" sz="3200" dirty="0" err="1" smtClean="0"/>
              <a:t>funds</a:t>
            </a:r>
            <a:r>
              <a:rPr lang="fr-FR" sz="3200" dirty="0" smtClean="0"/>
              <a:t>?</a:t>
            </a:r>
          </a:p>
          <a:p>
            <a:r>
              <a:rPr lang="fr-FR" sz="3200" dirty="0" smtClean="0"/>
              <a:t>4.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does</a:t>
            </a:r>
            <a:r>
              <a:rPr lang="fr-FR" sz="3200" dirty="0" smtClean="0"/>
              <a:t> bail out </a:t>
            </a:r>
            <a:r>
              <a:rPr lang="fr-FR" sz="3200" dirty="0" err="1" smtClean="0"/>
              <a:t>mean</a:t>
            </a:r>
            <a:r>
              <a:rPr lang="fr-FR" sz="3200" dirty="0" smtClean="0"/>
              <a:t>?</a:t>
            </a:r>
          </a:p>
          <a:p>
            <a:r>
              <a:rPr lang="fr-FR" sz="3200" dirty="0" smtClean="0"/>
              <a:t>5.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liquidity</a:t>
            </a:r>
            <a:r>
              <a:rPr lang="fr-FR" sz="3200" dirty="0" smtClean="0"/>
              <a:t>?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287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is</a:t>
            </a:r>
            <a:r>
              <a:rPr lang="fr-FR" sz="3200" dirty="0"/>
              <a:t> </a:t>
            </a:r>
            <a:r>
              <a:rPr lang="fr-FR" sz="3200" dirty="0" err="1"/>
              <a:t>leverage</a:t>
            </a:r>
            <a:r>
              <a:rPr lang="fr-FR" sz="3200" dirty="0" smtClean="0"/>
              <a:t>? – </a:t>
            </a:r>
            <a:r>
              <a:rPr lang="fr-FR" sz="3200" dirty="0" err="1" smtClean="0"/>
              <a:t>is</a:t>
            </a:r>
            <a:r>
              <a:rPr lang="fr-FR" sz="3200" dirty="0" smtClean="0"/>
              <a:t> an </a:t>
            </a:r>
            <a:r>
              <a:rPr lang="fr-FR" sz="3200" dirty="0" err="1" smtClean="0"/>
              <a:t>investment</a:t>
            </a:r>
            <a:r>
              <a:rPr lang="fr-FR" sz="3200" dirty="0" smtClean="0"/>
              <a:t> </a:t>
            </a:r>
            <a:r>
              <a:rPr lang="fr-FR" sz="3200" dirty="0" err="1" smtClean="0"/>
              <a:t>strategy</a:t>
            </a:r>
            <a:r>
              <a:rPr lang="fr-FR" sz="3200" dirty="0" smtClean="0"/>
              <a:t> of </a:t>
            </a:r>
            <a:r>
              <a:rPr lang="fr-FR" sz="3200" dirty="0" err="1" smtClean="0"/>
              <a:t>using</a:t>
            </a:r>
            <a:r>
              <a:rPr lang="fr-FR" sz="3200" dirty="0" smtClean="0"/>
              <a:t> </a:t>
            </a:r>
            <a:r>
              <a:rPr lang="fr-FR" sz="3200" dirty="0" err="1" smtClean="0"/>
              <a:t>borrowed</a:t>
            </a:r>
            <a:r>
              <a:rPr lang="fr-FR" sz="3200" dirty="0" smtClean="0"/>
              <a:t> money. It </a:t>
            </a:r>
            <a:r>
              <a:rPr lang="fr-FR" sz="3200" dirty="0" err="1" smtClean="0"/>
              <a:t>is</a:t>
            </a:r>
            <a:r>
              <a:rPr lang="fr-FR" sz="3200" dirty="0" smtClean="0"/>
              <a:t> the ratio of a </a:t>
            </a:r>
            <a:r>
              <a:rPr lang="fr-FR" sz="3200" dirty="0" err="1" smtClean="0"/>
              <a:t>company’s</a:t>
            </a:r>
            <a:r>
              <a:rPr lang="fr-FR" sz="3200" dirty="0" smtClean="0"/>
              <a:t> </a:t>
            </a:r>
            <a:r>
              <a:rPr lang="fr-FR" sz="3200" dirty="0" err="1" smtClean="0"/>
              <a:t>loan</a:t>
            </a:r>
            <a:r>
              <a:rPr lang="fr-FR" sz="3200" dirty="0" smtClean="0"/>
              <a:t> capital (</a:t>
            </a:r>
            <a:r>
              <a:rPr lang="fr-FR" sz="3200" dirty="0" err="1" smtClean="0"/>
              <a:t>debt</a:t>
            </a:r>
            <a:r>
              <a:rPr lang="fr-FR" sz="3200" dirty="0" smtClean="0"/>
              <a:t>) to the value of </a:t>
            </a:r>
            <a:r>
              <a:rPr lang="fr-FR" sz="3200" dirty="0" err="1" smtClean="0"/>
              <a:t>its</a:t>
            </a:r>
            <a:r>
              <a:rPr lang="fr-FR" sz="3200" dirty="0" smtClean="0"/>
              <a:t> </a:t>
            </a:r>
            <a:r>
              <a:rPr lang="fr-FR" sz="3200" dirty="0" err="1" smtClean="0"/>
              <a:t>ordinary</a:t>
            </a:r>
            <a:r>
              <a:rPr lang="fr-FR" sz="3200" dirty="0" smtClean="0"/>
              <a:t> </a:t>
            </a:r>
            <a:r>
              <a:rPr lang="fr-FR" sz="3200" dirty="0" err="1" smtClean="0"/>
              <a:t>shares</a:t>
            </a:r>
            <a:r>
              <a:rPr lang="fr-FR" sz="3200" dirty="0" smtClean="0"/>
              <a:t> (</a:t>
            </a:r>
            <a:r>
              <a:rPr lang="fr-FR" sz="3200" dirty="0" err="1" smtClean="0"/>
              <a:t>equity</a:t>
            </a:r>
            <a:r>
              <a:rPr lang="fr-FR" sz="3200" dirty="0" smtClean="0"/>
              <a:t>). </a:t>
            </a:r>
            <a:r>
              <a:rPr lang="fr-FR" sz="3200" dirty="0" err="1" smtClean="0"/>
              <a:t>Using</a:t>
            </a:r>
            <a:r>
              <a:rPr lang="fr-FR" sz="3200" dirty="0" smtClean="0"/>
              <a:t> </a:t>
            </a:r>
            <a:r>
              <a:rPr lang="fr-FR" sz="3200" dirty="0" err="1" smtClean="0"/>
              <a:t>debt</a:t>
            </a:r>
            <a:r>
              <a:rPr lang="fr-FR" sz="3200" dirty="0" smtClean="0"/>
              <a:t> or </a:t>
            </a:r>
            <a:r>
              <a:rPr lang="fr-FR" sz="3200" dirty="0" err="1" smtClean="0"/>
              <a:t>leverage</a:t>
            </a:r>
            <a:r>
              <a:rPr lang="fr-FR" sz="3200" dirty="0" smtClean="0"/>
              <a:t> </a:t>
            </a:r>
            <a:r>
              <a:rPr lang="fr-FR" sz="3200" dirty="0" err="1" smtClean="0"/>
              <a:t>increases</a:t>
            </a:r>
            <a:r>
              <a:rPr lang="fr-FR" sz="3200" dirty="0" smtClean="0"/>
              <a:t> the </a:t>
            </a:r>
            <a:r>
              <a:rPr lang="fr-FR" sz="3200" dirty="0" err="1" smtClean="0"/>
              <a:t>company’s</a:t>
            </a:r>
            <a:r>
              <a:rPr lang="fr-FR" sz="3200" dirty="0" smtClean="0"/>
              <a:t> </a:t>
            </a:r>
            <a:r>
              <a:rPr lang="fr-FR" sz="3200" dirty="0" err="1" smtClean="0"/>
              <a:t>risk</a:t>
            </a:r>
            <a:r>
              <a:rPr lang="fr-FR" sz="3200" dirty="0" smtClean="0"/>
              <a:t> of </a:t>
            </a:r>
            <a:r>
              <a:rPr lang="fr-FR" sz="3200" dirty="0" err="1" smtClean="0"/>
              <a:t>bankruptcy</a:t>
            </a:r>
            <a:r>
              <a:rPr lang="fr-FR" sz="3200" dirty="0" smtClean="0"/>
              <a:t>, but </a:t>
            </a:r>
            <a:r>
              <a:rPr lang="fr-FR" sz="3200" dirty="0" err="1" smtClean="0"/>
              <a:t>it</a:t>
            </a:r>
            <a:r>
              <a:rPr lang="fr-FR" sz="3200" dirty="0" smtClean="0"/>
              <a:t> </a:t>
            </a:r>
            <a:r>
              <a:rPr lang="fr-FR" sz="3200" dirty="0" err="1" smtClean="0"/>
              <a:t>can</a:t>
            </a:r>
            <a:r>
              <a:rPr lang="fr-FR" sz="3200" dirty="0" smtClean="0"/>
              <a:t> </a:t>
            </a:r>
            <a:r>
              <a:rPr lang="fr-FR" sz="3200" dirty="0" err="1" smtClean="0"/>
              <a:t>also</a:t>
            </a:r>
            <a:r>
              <a:rPr lang="fr-FR" sz="3200" dirty="0" smtClean="0"/>
              <a:t> </a:t>
            </a:r>
            <a:r>
              <a:rPr lang="fr-FR" sz="3200" dirty="0" err="1" smtClean="0"/>
              <a:t>increase</a:t>
            </a:r>
            <a:r>
              <a:rPr lang="fr-FR" sz="3200" dirty="0" smtClean="0"/>
              <a:t> the </a:t>
            </a:r>
            <a:r>
              <a:rPr lang="fr-FR" sz="3200" dirty="0" err="1" smtClean="0"/>
              <a:t>company’s</a:t>
            </a:r>
            <a:r>
              <a:rPr lang="fr-FR" sz="3200" dirty="0" smtClean="0"/>
              <a:t> profits and </a:t>
            </a:r>
            <a:r>
              <a:rPr lang="fr-FR" sz="3200" dirty="0" err="1" smtClean="0"/>
              <a:t>returns</a:t>
            </a:r>
            <a:r>
              <a:rPr lang="fr-FR" sz="3200" dirty="0" smtClean="0"/>
              <a:t>.</a:t>
            </a:r>
            <a:endParaRPr lang="fr-FR" sz="3200" dirty="0"/>
          </a:p>
          <a:p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is</a:t>
            </a:r>
            <a:r>
              <a:rPr lang="fr-FR" sz="3200" dirty="0"/>
              <a:t> </a:t>
            </a:r>
            <a:r>
              <a:rPr lang="fr-FR" sz="3200" dirty="0" err="1" smtClean="0"/>
              <a:t>solvency</a:t>
            </a:r>
            <a:r>
              <a:rPr lang="fr-FR" sz="3200" dirty="0" smtClean="0"/>
              <a:t>? </a:t>
            </a:r>
            <a:r>
              <a:rPr lang="fr-FR" sz="3200" dirty="0" err="1" smtClean="0"/>
              <a:t>Solvency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a </a:t>
            </a:r>
            <a:r>
              <a:rPr lang="fr-FR" sz="3200" dirty="0" err="1" smtClean="0"/>
              <a:t>company’s</a:t>
            </a:r>
            <a:r>
              <a:rPr lang="fr-FR" sz="3200" dirty="0" smtClean="0"/>
              <a:t> </a:t>
            </a:r>
            <a:r>
              <a:rPr lang="fr-FR" sz="3200" dirty="0" err="1" smtClean="0"/>
              <a:t>ability</a:t>
            </a:r>
            <a:r>
              <a:rPr lang="fr-FR" sz="3200" dirty="0" smtClean="0"/>
              <a:t> to </a:t>
            </a:r>
            <a:r>
              <a:rPr lang="fr-FR" sz="3200" dirty="0" err="1" smtClean="0"/>
              <a:t>pay</a:t>
            </a:r>
            <a:r>
              <a:rPr lang="fr-FR" sz="3200" dirty="0" smtClean="0"/>
              <a:t> </a:t>
            </a:r>
            <a:r>
              <a:rPr lang="fr-FR" sz="3200" dirty="0" err="1" smtClean="0"/>
              <a:t>its</a:t>
            </a:r>
            <a:r>
              <a:rPr lang="fr-FR" sz="3200" dirty="0" smtClean="0"/>
              <a:t> </a:t>
            </a:r>
            <a:r>
              <a:rPr lang="fr-FR" sz="3200" dirty="0" err="1" smtClean="0"/>
              <a:t>debts</a:t>
            </a:r>
            <a:r>
              <a:rPr lang="fr-FR" sz="3200" dirty="0" smtClean="0"/>
              <a:t> as </a:t>
            </a:r>
            <a:r>
              <a:rPr lang="fr-FR" sz="3200" dirty="0" err="1" smtClean="0"/>
              <a:t>they</a:t>
            </a:r>
            <a:r>
              <a:rPr lang="fr-FR" sz="3200" dirty="0" smtClean="0"/>
              <a:t> </a:t>
            </a:r>
            <a:r>
              <a:rPr lang="fr-FR" sz="3200" dirty="0" err="1" smtClean="0"/>
              <a:t>become</a:t>
            </a:r>
            <a:r>
              <a:rPr lang="fr-FR" sz="3200" dirty="0" smtClean="0"/>
              <a:t> due.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12001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600" dirty="0" err="1"/>
              <a:t>What</a:t>
            </a:r>
            <a:r>
              <a:rPr lang="fr-FR" sz="3600" dirty="0"/>
              <a:t> are </a:t>
            </a:r>
            <a:r>
              <a:rPr lang="fr-FR" sz="3600" dirty="0" err="1"/>
              <a:t>hedge</a:t>
            </a:r>
            <a:r>
              <a:rPr lang="fr-FR" sz="3600" dirty="0"/>
              <a:t> </a:t>
            </a:r>
            <a:r>
              <a:rPr lang="fr-FR" sz="3600" dirty="0" err="1"/>
              <a:t>funds</a:t>
            </a:r>
            <a:r>
              <a:rPr lang="fr-FR" sz="3600" dirty="0"/>
              <a:t>? – an offshore </a:t>
            </a:r>
            <a:r>
              <a:rPr lang="fr-FR" sz="3600" dirty="0" err="1"/>
              <a:t>investment</a:t>
            </a:r>
            <a:r>
              <a:rPr lang="fr-FR" sz="3600" dirty="0"/>
              <a:t> </a:t>
            </a:r>
            <a:r>
              <a:rPr lang="fr-FR" sz="3600" dirty="0" err="1"/>
              <a:t>fund</a:t>
            </a:r>
            <a:r>
              <a:rPr lang="fr-FR" sz="3600" dirty="0"/>
              <a:t>, </a:t>
            </a:r>
            <a:r>
              <a:rPr lang="fr-FR" sz="3600" dirty="0" err="1"/>
              <a:t>typically</a:t>
            </a:r>
            <a:r>
              <a:rPr lang="fr-FR" sz="3600" dirty="0"/>
              <a:t> </a:t>
            </a:r>
            <a:r>
              <a:rPr lang="fr-FR" sz="3600" dirty="0" err="1"/>
              <a:t>formed</a:t>
            </a:r>
            <a:r>
              <a:rPr lang="fr-FR" sz="3600" dirty="0"/>
              <a:t> as a </a:t>
            </a:r>
            <a:r>
              <a:rPr lang="fr-FR" sz="3600" dirty="0" err="1"/>
              <a:t>private</a:t>
            </a:r>
            <a:r>
              <a:rPr lang="fr-FR" sz="3600" dirty="0"/>
              <a:t> </a:t>
            </a:r>
            <a:r>
              <a:rPr lang="fr-FR" sz="3600" dirty="0" err="1"/>
              <a:t>limited</a:t>
            </a:r>
            <a:r>
              <a:rPr lang="fr-FR" sz="3600" dirty="0"/>
              <a:t> </a:t>
            </a:r>
            <a:r>
              <a:rPr lang="fr-FR" sz="3600" dirty="0" err="1"/>
              <a:t>partnership</a:t>
            </a:r>
            <a:r>
              <a:rPr lang="fr-FR" sz="3600" dirty="0"/>
              <a:t>, </a:t>
            </a:r>
            <a:r>
              <a:rPr lang="fr-FR" sz="3600" dirty="0" err="1"/>
              <a:t>that</a:t>
            </a:r>
            <a:r>
              <a:rPr lang="fr-FR" sz="3600" dirty="0"/>
              <a:t> engages in </a:t>
            </a:r>
            <a:r>
              <a:rPr lang="fr-FR" sz="3600" dirty="0" err="1"/>
              <a:t>speculation</a:t>
            </a:r>
            <a:r>
              <a:rPr lang="fr-FR" sz="3600" dirty="0"/>
              <a:t> </a:t>
            </a:r>
            <a:r>
              <a:rPr lang="fr-FR" sz="3600" dirty="0" err="1"/>
              <a:t>using</a:t>
            </a:r>
            <a:r>
              <a:rPr lang="fr-FR" sz="3600" dirty="0"/>
              <a:t> </a:t>
            </a:r>
            <a:r>
              <a:rPr lang="fr-FR" sz="3600" dirty="0" err="1"/>
              <a:t>credit</a:t>
            </a:r>
            <a:r>
              <a:rPr lang="fr-FR" sz="3600" dirty="0"/>
              <a:t> or </a:t>
            </a:r>
            <a:r>
              <a:rPr lang="fr-FR" sz="3600" dirty="0" err="1"/>
              <a:t>borrowed</a:t>
            </a:r>
            <a:r>
              <a:rPr lang="fr-FR" sz="3600" dirty="0"/>
              <a:t> capital.</a:t>
            </a:r>
          </a:p>
          <a:p>
            <a:r>
              <a:rPr lang="fr-FR" sz="3600" dirty="0" err="1"/>
              <a:t>What</a:t>
            </a:r>
            <a:r>
              <a:rPr lang="fr-FR" sz="3600" dirty="0"/>
              <a:t> </a:t>
            </a:r>
            <a:r>
              <a:rPr lang="fr-FR" sz="3600" dirty="0" err="1"/>
              <a:t>does</a:t>
            </a:r>
            <a:r>
              <a:rPr lang="fr-FR" sz="3600" dirty="0"/>
              <a:t> bail out </a:t>
            </a:r>
            <a:r>
              <a:rPr lang="fr-FR" sz="3600" dirty="0" err="1"/>
              <a:t>mean</a:t>
            </a:r>
            <a:r>
              <a:rPr lang="fr-FR" sz="3600" dirty="0"/>
              <a:t>? – to stop </a:t>
            </a:r>
            <a:r>
              <a:rPr lang="fr-FR" sz="3600" dirty="0" err="1"/>
              <a:t>doing</a:t>
            </a:r>
            <a:r>
              <a:rPr lang="fr-FR" sz="3600" dirty="0"/>
              <a:t> </a:t>
            </a:r>
            <a:r>
              <a:rPr lang="fr-FR" sz="3600" dirty="0" err="1"/>
              <a:t>something</a:t>
            </a:r>
            <a:r>
              <a:rPr lang="fr-FR" sz="3600" dirty="0"/>
              <a:t> or </a:t>
            </a:r>
            <a:r>
              <a:rPr lang="fr-FR" sz="3600" dirty="0" err="1"/>
              <a:t>being</a:t>
            </a:r>
            <a:r>
              <a:rPr lang="fr-FR" sz="3600" dirty="0"/>
              <a:t> </a:t>
            </a:r>
            <a:r>
              <a:rPr lang="fr-FR" sz="3600" dirty="0" err="1"/>
              <a:t>involved</a:t>
            </a:r>
            <a:r>
              <a:rPr lang="fr-FR" sz="3600" dirty="0"/>
              <a:t> in </a:t>
            </a:r>
            <a:r>
              <a:rPr lang="fr-FR" sz="3600" dirty="0" err="1"/>
              <a:t>something</a:t>
            </a:r>
            <a:r>
              <a:rPr lang="fr-FR" sz="3600" dirty="0"/>
              <a:t>.</a:t>
            </a:r>
          </a:p>
          <a:p>
            <a:r>
              <a:rPr lang="fr-FR" sz="3600" dirty="0" err="1"/>
              <a:t>What</a:t>
            </a:r>
            <a:r>
              <a:rPr lang="fr-FR" sz="3600" dirty="0"/>
              <a:t> </a:t>
            </a:r>
            <a:r>
              <a:rPr lang="fr-FR" sz="3600" dirty="0" err="1"/>
              <a:t>is</a:t>
            </a:r>
            <a:r>
              <a:rPr lang="fr-FR" sz="3600" dirty="0"/>
              <a:t> </a:t>
            </a:r>
            <a:r>
              <a:rPr lang="fr-FR" sz="3600" dirty="0" err="1"/>
              <a:t>liquidity</a:t>
            </a:r>
            <a:r>
              <a:rPr lang="fr-FR" sz="3600" dirty="0"/>
              <a:t>? – to </a:t>
            </a:r>
            <a:r>
              <a:rPr lang="fr-FR" sz="3600" dirty="0" err="1"/>
              <a:t>be</a:t>
            </a:r>
            <a:r>
              <a:rPr lang="fr-FR" sz="3600" dirty="0"/>
              <a:t> able to </a:t>
            </a:r>
            <a:r>
              <a:rPr lang="fr-FR" sz="3600" dirty="0" err="1"/>
              <a:t>get</a:t>
            </a:r>
            <a:r>
              <a:rPr lang="fr-FR" sz="3600" dirty="0"/>
              <a:t> </a:t>
            </a:r>
            <a:r>
              <a:rPr lang="fr-FR" sz="3600" dirty="0" err="1"/>
              <a:t>your</a:t>
            </a:r>
            <a:r>
              <a:rPr lang="fr-FR" sz="3600" dirty="0"/>
              <a:t> cash </a:t>
            </a:r>
            <a:r>
              <a:rPr lang="fr-FR" sz="3600" dirty="0" err="1"/>
              <a:t>whenever</a:t>
            </a:r>
            <a:r>
              <a:rPr lang="fr-FR" sz="3600" dirty="0"/>
              <a:t> </a:t>
            </a:r>
            <a:r>
              <a:rPr lang="fr-FR" sz="3600" dirty="0" err="1"/>
              <a:t>you</a:t>
            </a:r>
            <a:r>
              <a:rPr lang="fr-FR" sz="3600" dirty="0"/>
              <a:t> </a:t>
            </a:r>
            <a:r>
              <a:rPr lang="fr-FR" sz="3600" dirty="0" err="1"/>
              <a:t>need</a:t>
            </a:r>
            <a:r>
              <a:rPr lang="fr-FR" sz="3600" dirty="0"/>
              <a:t> </a:t>
            </a:r>
            <a:r>
              <a:rPr lang="fr-FR" sz="3600" dirty="0" err="1"/>
              <a:t>it</a:t>
            </a:r>
            <a:r>
              <a:rPr lang="fr-FR" sz="3600" dirty="0"/>
              <a:t>.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73227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lessons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 smtClean="0"/>
              <a:t>learnt</a:t>
            </a:r>
            <a:r>
              <a:rPr lang="fr-FR" dirty="0" smtClean="0"/>
              <a:t> </a:t>
            </a:r>
            <a:r>
              <a:rPr lang="fr-FR" dirty="0" err="1"/>
              <a:t>from</a:t>
            </a:r>
            <a:r>
              <a:rPr lang="fr-FR" dirty="0"/>
              <a:t> the </a:t>
            </a:r>
            <a:r>
              <a:rPr lang="fr-FR" dirty="0" err="1" smtClean="0"/>
              <a:t>Lehman</a:t>
            </a:r>
            <a:r>
              <a:rPr lang="fr-FR" dirty="0" smtClean="0"/>
              <a:t> </a:t>
            </a:r>
            <a:r>
              <a:rPr lang="fr-FR" dirty="0" err="1" smtClean="0"/>
              <a:t>crisis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800" dirty="0"/>
              <a:t>I</a:t>
            </a:r>
            <a:r>
              <a:rPr lang="fr-FR" sz="2800" dirty="0" smtClean="0"/>
              <a:t>t </a:t>
            </a:r>
            <a:r>
              <a:rPr lang="fr-FR" sz="2800" dirty="0" err="1"/>
              <a:t>could</a:t>
            </a:r>
            <a:r>
              <a:rPr lang="fr-FR" sz="2800" dirty="0"/>
              <a:t> have been the end of the world in </a:t>
            </a:r>
            <a:r>
              <a:rPr lang="fr-FR" sz="2800" dirty="0" err="1"/>
              <a:t>financial</a:t>
            </a:r>
            <a:r>
              <a:rPr lang="fr-FR" sz="2800" dirty="0"/>
              <a:t> </a:t>
            </a:r>
            <a:r>
              <a:rPr lang="fr-FR" sz="2800" dirty="0" err="1"/>
              <a:t>terms</a:t>
            </a:r>
            <a:r>
              <a:rPr lang="fr-FR" sz="2800" dirty="0"/>
              <a:t> – not an </a:t>
            </a:r>
            <a:r>
              <a:rPr lang="fr-FR" sz="2800" dirty="0" err="1"/>
              <a:t>american</a:t>
            </a:r>
            <a:r>
              <a:rPr lang="fr-FR" sz="2800" dirty="0"/>
              <a:t> </a:t>
            </a:r>
            <a:r>
              <a:rPr lang="fr-FR" sz="2800" dirty="0" err="1"/>
              <a:t>crisis</a:t>
            </a:r>
            <a:r>
              <a:rPr lang="fr-FR" sz="2800" dirty="0"/>
              <a:t> but </a:t>
            </a:r>
            <a:r>
              <a:rPr lang="fr-FR" sz="2800" dirty="0" err="1"/>
              <a:t>also</a:t>
            </a:r>
            <a:r>
              <a:rPr lang="fr-FR" sz="2800" dirty="0"/>
              <a:t> a </a:t>
            </a:r>
            <a:r>
              <a:rPr lang="fr-FR" sz="2800" dirty="0" err="1"/>
              <a:t>transatlantic</a:t>
            </a:r>
            <a:r>
              <a:rPr lang="fr-FR" sz="2800" dirty="0"/>
              <a:t> </a:t>
            </a:r>
            <a:r>
              <a:rPr lang="fr-FR" sz="2800" dirty="0" err="1"/>
              <a:t>crisis</a:t>
            </a:r>
            <a:r>
              <a:rPr lang="fr-FR" sz="2800" dirty="0"/>
              <a:t> (as major </a:t>
            </a:r>
            <a:r>
              <a:rPr lang="fr-FR" sz="2800" dirty="0" err="1"/>
              <a:t>European</a:t>
            </a:r>
            <a:r>
              <a:rPr lang="fr-FR" sz="2800" dirty="0"/>
              <a:t> </a:t>
            </a:r>
            <a:r>
              <a:rPr lang="fr-FR" sz="2800" dirty="0" err="1"/>
              <a:t>banks</a:t>
            </a:r>
            <a:r>
              <a:rPr lang="fr-FR" sz="2800" dirty="0"/>
              <a:t> </a:t>
            </a:r>
            <a:r>
              <a:rPr lang="fr-FR" sz="2800" dirty="0" err="1" smtClean="0"/>
              <a:t>were</a:t>
            </a:r>
            <a:r>
              <a:rPr lang="fr-FR" sz="2800" dirty="0" smtClean="0"/>
              <a:t> </a:t>
            </a:r>
            <a:r>
              <a:rPr lang="fr-FR" sz="2800" dirty="0" err="1" smtClean="0"/>
              <a:t>also</a:t>
            </a:r>
            <a:r>
              <a:rPr lang="fr-FR" sz="2800" dirty="0" smtClean="0"/>
              <a:t> </a:t>
            </a:r>
            <a:r>
              <a:rPr lang="fr-FR" sz="2800" dirty="0" err="1"/>
              <a:t>involved</a:t>
            </a:r>
            <a:r>
              <a:rPr lang="fr-FR" sz="2800" dirty="0"/>
              <a:t> in real </a:t>
            </a:r>
            <a:r>
              <a:rPr lang="fr-FR" sz="2800" dirty="0" err="1"/>
              <a:t>estate</a:t>
            </a:r>
            <a:r>
              <a:rPr lang="fr-FR" sz="2800" dirty="0"/>
              <a:t> </a:t>
            </a:r>
            <a:r>
              <a:rPr lang="fr-FR" sz="2800" dirty="0" err="1"/>
              <a:t>investments</a:t>
            </a:r>
            <a:r>
              <a:rPr lang="fr-FR" sz="2800" dirty="0"/>
              <a:t>. </a:t>
            </a:r>
            <a:endParaRPr lang="fr-FR" sz="2800" dirty="0" smtClean="0"/>
          </a:p>
          <a:p>
            <a:r>
              <a:rPr lang="fr-FR" sz="2800" dirty="0" smtClean="0"/>
              <a:t>It </a:t>
            </a:r>
            <a:r>
              <a:rPr lang="fr-FR" sz="2800" dirty="0" err="1"/>
              <a:t>highlighted</a:t>
            </a:r>
            <a:r>
              <a:rPr lang="fr-FR" sz="2800" dirty="0"/>
              <a:t> </a:t>
            </a:r>
            <a:r>
              <a:rPr lang="fr-FR" sz="2800" dirty="0" err="1"/>
              <a:t>inequalities</a:t>
            </a:r>
            <a:r>
              <a:rPr lang="fr-FR" sz="2800" dirty="0"/>
              <a:t> in high </a:t>
            </a:r>
            <a:r>
              <a:rPr lang="fr-FR" sz="2800" dirty="0" err="1"/>
              <a:t>income</a:t>
            </a:r>
            <a:r>
              <a:rPr lang="fr-FR" sz="2800" dirty="0"/>
              <a:t> and </a:t>
            </a:r>
            <a:r>
              <a:rPr lang="fr-FR" sz="2800" dirty="0" err="1"/>
              <a:t>low</a:t>
            </a:r>
            <a:r>
              <a:rPr lang="fr-FR" sz="2800" dirty="0"/>
              <a:t> </a:t>
            </a:r>
            <a:r>
              <a:rPr lang="fr-FR" sz="2800" dirty="0" err="1"/>
              <a:t>income</a:t>
            </a:r>
            <a:r>
              <a:rPr lang="fr-FR" sz="2800" dirty="0"/>
              <a:t> </a:t>
            </a:r>
            <a:r>
              <a:rPr lang="fr-FR" sz="2800" dirty="0" err="1"/>
              <a:t>families</a:t>
            </a:r>
            <a:r>
              <a:rPr lang="fr-FR" sz="2800" dirty="0"/>
              <a:t> - </a:t>
            </a:r>
            <a:r>
              <a:rPr lang="fr-FR" sz="2800" dirty="0" err="1"/>
              <a:t>wealth</a:t>
            </a:r>
            <a:r>
              <a:rPr lang="fr-FR" sz="2800" dirty="0"/>
              <a:t> </a:t>
            </a:r>
            <a:r>
              <a:rPr lang="fr-FR" sz="2800" dirty="0" err="1"/>
              <a:t>inequalities</a:t>
            </a:r>
            <a:r>
              <a:rPr lang="fr-FR" sz="2800" dirty="0"/>
              <a:t>. </a:t>
            </a:r>
            <a:endParaRPr lang="fr-FR" sz="2800" dirty="0" smtClean="0"/>
          </a:p>
          <a:p>
            <a:r>
              <a:rPr lang="fr-FR" sz="2800" dirty="0" err="1" smtClean="0"/>
              <a:t>Highlighted</a:t>
            </a:r>
            <a:r>
              <a:rPr lang="fr-FR" sz="2800" dirty="0" smtClean="0"/>
              <a:t> </a:t>
            </a:r>
            <a:r>
              <a:rPr lang="fr-FR" sz="2800" dirty="0" err="1"/>
              <a:t>political</a:t>
            </a:r>
            <a:r>
              <a:rPr lang="fr-FR" sz="2800" dirty="0"/>
              <a:t> </a:t>
            </a:r>
            <a:r>
              <a:rPr lang="fr-FR" sz="2800" dirty="0" err="1" smtClean="0"/>
              <a:t>differences</a:t>
            </a:r>
            <a:r>
              <a:rPr lang="fr-FR" sz="2800" dirty="0" smtClean="0"/>
              <a:t>. </a:t>
            </a:r>
          </a:p>
          <a:p>
            <a:r>
              <a:rPr lang="fr-FR" sz="2800" dirty="0" err="1" smtClean="0"/>
              <a:t>Morality</a:t>
            </a:r>
            <a:r>
              <a:rPr lang="fr-FR" sz="2800" dirty="0" smtClean="0"/>
              <a:t> issues </a:t>
            </a:r>
            <a:r>
              <a:rPr lang="fr-FR" sz="2800" dirty="0" err="1" smtClean="0"/>
              <a:t>were</a:t>
            </a:r>
            <a:r>
              <a:rPr lang="fr-FR" sz="2800" dirty="0" smtClean="0"/>
              <a:t> apparent, </a:t>
            </a:r>
            <a:r>
              <a:rPr lang="fr-FR" sz="2800" dirty="0"/>
              <a:t>but changes </a:t>
            </a:r>
            <a:r>
              <a:rPr lang="fr-FR" sz="2800" dirty="0" smtClean="0"/>
              <a:t>to how </a:t>
            </a:r>
            <a:r>
              <a:rPr lang="fr-FR" sz="2800" dirty="0" err="1" smtClean="0"/>
              <a:t>we</a:t>
            </a:r>
            <a:r>
              <a:rPr lang="fr-FR" sz="2800" dirty="0" smtClean="0"/>
              <a:t> </a:t>
            </a:r>
            <a:r>
              <a:rPr lang="fr-FR" sz="2800" dirty="0" err="1" smtClean="0"/>
              <a:t>process</a:t>
            </a:r>
            <a:r>
              <a:rPr lang="fr-FR" sz="2800" dirty="0" smtClean="0"/>
              <a:t> </a:t>
            </a:r>
            <a:r>
              <a:rPr lang="fr-FR" sz="2800" dirty="0" err="1"/>
              <a:t>risk</a:t>
            </a:r>
            <a:r>
              <a:rPr lang="fr-FR" sz="2800" dirty="0"/>
              <a:t> </a:t>
            </a:r>
            <a:r>
              <a:rPr lang="fr-FR" sz="2800" dirty="0" smtClean="0"/>
              <a:t>management </a:t>
            </a:r>
            <a:r>
              <a:rPr lang="fr-FR" sz="2800" dirty="0" err="1" smtClean="0"/>
              <a:t>was</a:t>
            </a:r>
            <a:r>
              <a:rPr lang="fr-FR" sz="2800" dirty="0" smtClean="0"/>
              <a:t> the </a:t>
            </a:r>
            <a:r>
              <a:rPr lang="fr-FR" sz="2800" dirty="0" err="1" smtClean="0"/>
              <a:t>biggest</a:t>
            </a:r>
            <a:r>
              <a:rPr lang="fr-FR" sz="2800" dirty="0" smtClean="0"/>
              <a:t> </a:t>
            </a:r>
            <a:r>
              <a:rPr lang="fr-FR" sz="2800" dirty="0" err="1" smtClean="0"/>
              <a:t>lesson</a:t>
            </a:r>
            <a:r>
              <a:rPr lang="fr-FR" sz="2800" dirty="0" smtClean="0"/>
              <a:t> </a:t>
            </a:r>
            <a:r>
              <a:rPr lang="fr-FR" sz="2800" dirty="0" err="1" smtClean="0"/>
              <a:t>learnt</a:t>
            </a:r>
            <a:r>
              <a:rPr lang="fr-FR" sz="2800" dirty="0" smtClean="0"/>
              <a:t>.. </a:t>
            </a:r>
            <a:r>
              <a:rPr lang="fr-FR" sz="2800" dirty="0" err="1" smtClean="0"/>
              <a:t>Amercian</a:t>
            </a:r>
            <a:r>
              <a:rPr lang="fr-FR" sz="2800" dirty="0" smtClean="0"/>
              <a:t> </a:t>
            </a:r>
            <a:r>
              <a:rPr lang="fr-FR" sz="2800" dirty="0" err="1" smtClean="0"/>
              <a:t>banks</a:t>
            </a:r>
            <a:r>
              <a:rPr lang="fr-FR" sz="2800" dirty="0" smtClean="0"/>
              <a:t> are </a:t>
            </a:r>
            <a:r>
              <a:rPr lang="fr-FR" sz="2800" dirty="0" err="1" smtClean="0"/>
              <a:t>also</a:t>
            </a:r>
            <a:r>
              <a:rPr lang="fr-FR" sz="2800" dirty="0" smtClean="0"/>
              <a:t> more </a:t>
            </a:r>
            <a:r>
              <a:rPr lang="fr-FR" sz="2800" dirty="0" err="1" smtClean="0"/>
              <a:t>tightly</a:t>
            </a:r>
            <a:r>
              <a:rPr lang="fr-FR" sz="2800" dirty="0" smtClean="0"/>
              <a:t> </a:t>
            </a:r>
            <a:r>
              <a:rPr lang="fr-FR" sz="2800" dirty="0" err="1" smtClean="0"/>
              <a:t>regulated</a:t>
            </a:r>
            <a:r>
              <a:rPr lang="fr-FR" sz="2800" dirty="0" smtClean="0"/>
              <a:t> and </a:t>
            </a:r>
            <a:r>
              <a:rPr lang="fr-FR" sz="2800" dirty="0" err="1" smtClean="0"/>
              <a:t>better</a:t>
            </a:r>
            <a:r>
              <a:rPr lang="fr-FR" sz="2800" dirty="0" smtClean="0"/>
              <a:t> </a:t>
            </a:r>
            <a:r>
              <a:rPr lang="fr-FR" sz="2800" dirty="0"/>
              <a:t>guidance </a:t>
            </a:r>
            <a:r>
              <a:rPr lang="fr-FR" sz="2800" dirty="0" err="1"/>
              <a:t>systems</a:t>
            </a:r>
            <a:r>
              <a:rPr lang="fr-FR" sz="2800" dirty="0"/>
              <a:t> </a:t>
            </a:r>
            <a:r>
              <a:rPr lang="fr-FR" sz="2800" dirty="0" smtClean="0"/>
              <a:t>are </a:t>
            </a:r>
            <a:r>
              <a:rPr lang="fr-FR" sz="2800" dirty="0" err="1" smtClean="0"/>
              <a:t>now</a:t>
            </a:r>
            <a:r>
              <a:rPr lang="fr-FR" sz="2800" dirty="0" smtClean="0"/>
              <a:t> in place.</a:t>
            </a:r>
          </a:p>
          <a:p>
            <a:r>
              <a:rPr lang="fr-FR" sz="2800" dirty="0" err="1"/>
              <a:t>Awareness</a:t>
            </a:r>
            <a:r>
              <a:rPr lang="fr-FR" sz="2800" dirty="0"/>
              <a:t> and dangers of </a:t>
            </a:r>
            <a:r>
              <a:rPr lang="fr-FR" sz="2800" dirty="0" err="1"/>
              <a:t>risk</a:t>
            </a:r>
            <a:r>
              <a:rPr lang="fr-FR" sz="2800" dirty="0"/>
              <a:t> are </a:t>
            </a:r>
            <a:r>
              <a:rPr lang="fr-FR" sz="2800" dirty="0" err="1"/>
              <a:t>now</a:t>
            </a:r>
            <a:r>
              <a:rPr lang="fr-FR" sz="2800" dirty="0"/>
              <a:t> </a:t>
            </a:r>
            <a:r>
              <a:rPr lang="fr-FR" sz="2800" dirty="0" err="1"/>
              <a:t>better</a:t>
            </a:r>
            <a:r>
              <a:rPr lang="fr-FR" sz="2800" dirty="0"/>
              <a:t> </a:t>
            </a:r>
            <a:r>
              <a:rPr lang="fr-FR" sz="2800" dirty="0" err="1" smtClean="0"/>
              <a:t>understood</a:t>
            </a:r>
            <a:r>
              <a:rPr lang="fr-FR" sz="2800" dirty="0" smtClean="0"/>
              <a:t>.</a:t>
            </a:r>
            <a:endParaRPr lang="fr-FR" sz="2800" dirty="0"/>
          </a:p>
          <a:p>
            <a:endParaRPr lang="fr-FR" sz="2800" dirty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16316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Listening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i="1" u="sng" dirty="0" smtClean="0"/>
              <a:t>Watch and </a:t>
            </a:r>
            <a:r>
              <a:rPr lang="fr-FR" sz="2400" i="1" u="sng" dirty="0" err="1" smtClean="0"/>
              <a:t>listen</a:t>
            </a:r>
            <a:r>
              <a:rPr lang="fr-FR" sz="2400" i="1" u="sng" dirty="0" smtClean="0"/>
              <a:t> to the </a:t>
            </a:r>
            <a:r>
              <a:rPr lang="fr-FR" sz="2400" i="1" u="sng" dirty="0" err="1" smtClean="0"/>
              <a:t>Youtube</a:t>
            </a:r>
            <a:r>
              <a:rPr lang="fr-FR" sz="2400" i="1" u="sng" dirty="0" smtClean="0"/>
              <a:t> </a:t>
            </a:r>
            <a:r>
              <a:rPr lang="fr-FR" sz="2400" i="1" u="sng" dirty="0" err="1" smtClean="0"/>
              <a:t>video</a:t>
            </a:r>
            <a:r>
              <a:rPr lang="fr-FR" sz="2400" i="1" u="sng" dirty="0" smtClean="0"/>
              <a:t> ‘</a:t>
            </a:r>
            <a:r>
              <a:rPr lang="fr-FR" sz="2400" i="1" u="sng" dirty="0" err="1" smtClean="0"/>
              <a:t>Aloe</a:t>
            </a:r>
            <a:r>
              <a:rPr lang="fr-FR" sz="2400" i="1" u="sng" dirty="0" smtClean="0"/>
              <a:t> </a:t>
            </a:r>
            <a:r>
              <a:rPr lang="fr-FR" sz="2400" i="1" u="sng" dirty="0" err="1" smtClean="0"/>
              <a:t>Blacc</a:t>
            </a:r>
            <a:r>
              <a:rPr lang="fr-FR" sz="2400" i="1" u="sng" dirty="0" smtClean="0"/>
              <a:t> – I </a:t>
            </a:r>
            <a:r>
              <a:rPr lang="fr-FR" sz="2400" i="1" u="sng" dirty="0" err="1" smtClean="0"/>
              <a:t>need</a:t>
            </a:r>
            <a:r>
              <a:rPr lang="fr-FR" sz="2400" i="1" u="sng" dirty="0" smtClean="0"/>
              <a:t> a dollar’</a:t>
            </a:r>
          </a:p>
          <a:p>
            <a:endParaRPr lang="fr-FR" dirty="0"/>
          </a:p>
          <a:p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a </a:t>
            </a:r>
            <a:r>
              <a:rPr lang="fr-FR" sz="3200" dirty="0" err="1" smtClean="0"/>
              <a:t>paycheck</a:t>
            </a:r>
            <a:r>
              <a:rPr lang="fr-FR" sz="3200" dirty="0" smtClean="0"/>
              <a:t>?</a:t>
            </a:r>
          </a:p>
          <a:p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does</a:t>
            </a:r>
            <a:r>
              <a:rPr lang="fr-FR" sz="3200" dirty="0"/>
              <a:t> </a:t>
            </a:r>
            <a:r>
              <a:rPr lang="fr-FR" sz="3200" dirty="0" smtClean="0"/>
              <a:t>the boss man let me go </a:t>
            </a:r>
            <a:r>
              <a:rPr lang="fr-FR" sz="3200" dirty="0" err="1" smtClean="0"/>
              <a:t>mean</a:t>
            </a:r>
            <a:r>
              <a:rPr lang="fr-FR" sz="3200" dirty="0" smtClean="0"/>
              <a:t>? </a:t>
            </a:r>
            <a:endParaRPr lang="fr-FR" sz="3200" dirty="0"/>
          </a:p>
          <a:p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does</a:t>
            </a:r>
            <a:r>
              <a:rPr lang="fr-FR" sz="3200" dirty="0" smtClean="0"/>
              <a:t> </a:t>
            </a:r>
            <a:r>
              <a:rPr lang="fr-FR" sz="3200" dirty="0" err="1" smtClean="0"/>
              <a:t>reap</a:t>
            </a:r>
            <a:r>
              <a:rPr lang="fr-FR" sz="3200" dirty="0" smtClean="0"/>
              <a:t> </a:t>
            </a:r>
            <a:r>
              <a:rPr lang="fr-FR" sz="3200" dirty="0" err="1" smtClean="0"/>
              <a:t>what</a:t>
            </a:r>
            <a:r>
              <a:rPr lang="fr-FR" sz="3200" dirty="0" smtClean="0"/>
              <a:t> I </a:t>
            </a:r>
            <a:r>
              <a:rPr lang="fr-FR" sz="3200" dirty="0" err="1" smtClean="0"/>
              <a:t>sow</a:t>
            </a:r>
            <a:r>
              <a:rPr lang="fr-FR" sz="3200" dirty="0" smtClean="0"/>
              <a:t> </a:t>
            </a:r>
            <a:r>
              <a:rPr lang="fr-FR" sz="3200" dirty="0" err="1" smtClean="0"/>
              <a:t>mean</a:t>
            </a:r>
            <a:r>
              <a:rPr lang="fr-FR" sz="3200" dirty="0" smtClean="0"/>
              <a:t>? </a:t>
            </a:r>
          </a:p>
          <a:p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a </a:t>
            </a:r>
            <a:r>
              <a:rPr lang="fr-FR" sz="3200" dirty="0" err="1" smtClean="0"/>
              <a:t>different</a:t>
            </a:r>
            <a:r>
              <a:rPr lang="fr-FR" sz="3200" dirty="0" smtClean="0"/>
              <a:t> </a:t>
            </a:r>
            <a:r>
              <a:rPr lang="fr-FR" sz="3200" dirty="0" err="1" smtClean="0"/>
              <a:t>way</a:t>
            </a:r>
            <a:r>
              <a:rPr lang="fr-FR" sz="3200" dirty="0" smtClean="0"/>
              <a:t> of </a:t>
            </a:r>
            <a:r>
              <a:rPr lang="fr-FR" sz="3200" dirty="0" err="1" smtClean="0"/>
              <a:t>saying</a:t>
            </a:r>
            <a:r>
              <a:rPr lang="fr-FR" sz="3200" dirty="0" smtClean="0"/>
              <a:t> carry </a:t>
            </a:r>
            <a:r>
              <a:rPr lang="fr-FR" sz="3200" dirty="0" err="1" smtClean="0"/>
              <a:t>this</a:t>
            </a:r>
            <a:r>
              <a:rPr lang="fr-FR" sz="3200" dirty="0" smtClean="0"/>
              <a:t> </a:t>
            </a:r>
            <a:r>
              <a:rPr lang="fr-FR" sz="3200" dirty="0" err="1" smtClean="0"/>
              <a:t>load</a:t>
            </a:r>
            <a:r>
              <a:rPr lang="fr-FR" sz="3200" dirty="0" smtClean="0"/>
              <a:t> </a:t>
            </a:r>
            <a:r>
              <a:rPr lang="fr-FR" sz="3200" dirty="0" err="1" smtClean="0"/>
              <a:t>around</a:t>
            </a:r>
            <a:r>
              <a:rPr lang="fr-FR" sz="3200" dirty="0" smtClean="0"/>
              <a:t>?</a:t>
            </a:r>
          </a:p>
          <a:p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does</a:t>
            </a:r>
            <a:r>
              <a:rPr lang="fr-FR" sz="3200" dirty="0" smtClean="0"/>
              <a:t> </a:t>
            </a:r>
            <a:r>
              <a:rPr lang="fr-FR" sz="3200" dirty="0" err="1" smtClean="0"/>
              <a:t>he</a:t>
            </a:r>
            <a:r>
              <a:rPr lang="fr-FR" sz="3200" dirty="0" smtClean="0"/>
              <a:t> </a:t>
            </a:r>
            <a:r>
              <a:rPr lang="fr-FR" sz="3200" dirty="0" err="1" smtClean="0"/>
              <a:t>mean</a:t>
            </a:r>
            <a:r>
              <a:rPr lang="fr-FR" sz="3200" dirty="0" smtClean="0"/>
              <a:t> </a:t>
            </a:r>
            <a:r>
              <a:rPr lang="fr-FR" sz="3200" dirty="0" err="1" smtClean="0"/>
              <a:t>when</a:t>
            </a:r>
            <a:r>
              <a:rPr lang="fr-FR" sz="3200" dirty="0" smtClean="0"/>
              <a:t> </a:t>
            </a:r>
            <a:r>
              <a:rPr lang="fr-FR" sz="3200" dirty="0" err="1" smtClean="0"/>
              <a:t>he</a:t>
            </a:r>
            <a:r>
              <a:rPr lang="fr-FR" sz="3200" dirty="0" smtClean="0"/>
              <a:t> </a:t>
            </a:r>
            <a:r>
              <a:rPr lang="fr-FR" sz="3200" dirty="0" err="1" smtClean="0"/>
              <a:t>sings</a:t>
            </a:r>
            <a:r>
              <a:rPr lang="fr-FR" sz="3200" dirty="0" smtClean="0"/>
              <a:t> </a:t>
            </a:r>
            <a:r>
              <a:rPr lang="fr-FR" sz="3200" dirty="0" err="1" smtClean="0"/>
              <a:t>everything</a:t>
            </a:r>
            <a:r>
              <a:rPr lang="fr-FR" sz="3200" dirty="0" smtClean="0"/>
              <a:t> </a:t>
            </a:r>
            <a:r>
              <a:rPr lang="fr-FR" sz="3200" dirty="0" err="1" smtClean="0"/>
              <a:t>around</a:t>
            </a:r>
            <a:r>
              <a:rPr lang="fr-FR" sz="3200" dirty="0" smtClean="0"/>
              <a:t> me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crumbling</a:t>
            </a:r>
            <a:r>
              <a:rPr lang="fr-FR" sz="3200" dirty="0" smtClean="0"/>
              <a:t> down?</a:t>
            </a: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19340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Reading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i="1" u="sng" dirty="0" smtClean="0"/>
              <a:t>Read the </a:t>
            </a:r>
            <a:r>
              <a:rPr lang="fr-FR" sz="2800" i="1" u="sng" dirty="0" err="1" smtClean="0"/>
              <a:t>newspaper</a:t>
            </a:r>
            <a:r>
              <a:rPr lang="fr-FR" sz="2800" i="1" u="sng" dirty="0" smtClean="0"/>
              <a:t> article ‘ I </a:t>
            </a:r>
            <a:r>
              <a:rPr lang="fr-FR" sz="2800" i="1" u="sng" dirty="0" err="1" smtClean="0"/>
              <a:t>risked</a:t>
            </a:r>
            <a:r>
              <a:rPr lang="fr-FR" sz="2800" i="1" u="sng" dirty="0" smtClean="0"/>
              <a:t> </a:t>
            </a:r>
            <a:r>
              <a:rPr lang="fr-FR" sz="2800" i="1" u="sng" dirty="0" err="1" smtClean="0"/>
              <a:t>my</a:t>
            </a:r>
            <a:r>
              <a:rPr lang="fr-FR" sz="2800" i="1" u="sng" dirty="0" smtClean="0"/>
              <a:t> £30 000 </a:t>
            </a:r>
            <a:r>
              <a:rPr lang="fr-FR" sz="2800" i="1" u="sng" dirty="0" err="1" smtClean="0"/>
              <a:t>savings</a:t>
            </a:r>
            <a:r>
              <a:rPr lang="fr-FR" sz="2800" i="1" u="sng" dirty="0" smtClean="0"/>
              <a:t> to </a:t>
            </a:r>
            <a:r>
              <a:rPr lang="fr-FR" sz="2800" i="1" u="sng" dirty="0" err="1" smtClean="0"/>
              <a:t>get</a:t>
            </a:r>
            <a:r>
              <a:rPr lang="fr-FR" sz="2800" i="1" u="sng" dirty="0" smtClean="0"/>
              <a:t> </a:t>
            </a:r>
            <a:r>
              <a:rPr lang="fr-FR" sz="2800" i="1" u="sng" dirty="0" err="1" smtClean="0"/>
              <a:t>started</a:t>
            </a:r>
            <a:r>
              <a:rPr lang="fr-FR" sz="2800" i="1" u="sng" dirty="0" smtClean="0"/>
              <a:t>.’</a:t>
            </a:r>
          </a:p>
          <a:p>
            <a:r>
              <a:rPr lang="fr-FR" sz="2800" dirty="0" smtClean="0"/>
              <a:t>1. </a:t>
            </a:r>
            <a:r>
              <a:rPr lang="fr-FR" sz="2800" dirty="0" err="1" smtClean="0"/>
              <a:t>What</a:t>
            </a:r>
            <a:r>
              <a:rPr lang="fr-FR" sz="2800" dirty="0" smtClean="0"/>
              <a:t> position </a:t>
            </a:r>
            <a:r>
              <a:rPr lang="fr-FR" sz="2800" dirty="0" err="1" smtClean="0"/>
              <a:t>did</a:t>
            </a:r>
            <a:r>
              <a:rPr lang="fr-FR" sz="2800" dirty="0" smtClean="0"/>
              <a:t> David </a:t>
            </a:r>
            <a:r>
              <a:rPr lang="fr-FR" sz="2800" dirty="0" err="1" smtClean="0"/>
              <a:t>achieve</a:t>
            </a:r>
            <a:r>
              <a:rPr lang="fr-FR" sz="2800" dirty="0" smtClean="0"/>
              <a:t> in the 1995 </a:t>
            </a:r>
            <a:r>
              <a:rPr lang="fr-FR" sz="2800" dirty="0" err="1" smtClean="0"/>
              <a:t>championship</a:t>
            </a:r>
            <a:r>
              <a:rPr lang="fr-FR" sz="2800" dirty="0" smtClean="0"/>
              <a:t>? </a:t>
            </a:r>
          </a:p>
          <a:p>
            <a:r>
              <a:rPr lang="fr-FR" sz="2800" dirty="0" smtClean="0"/>
              <a:t>2. </a:t>
            </a:r>
            <a:r>
              <a:rPr lang="fr-FR" sz="2800" dirty="0" err="1" smtClean="0"/>
              <a:t>Who</a:t>
            </a:r>
            <a:r>
              <a:rPr lang="fr-FR" sz="2800" dirty="0" smtClean="0"/>
              <a:t> </a:t>
            </a:r>
            <a:r>
              <a:rPr lang="fr-FR" sz="2800" dirty="0" err="1" smtClean="0"/>
              <a:t>did</a:t>
            </a:r>
            <a:r>
              <a:rPr lang="fr-FR" sz="2800" dirty="0" smtClean="0"/>
              <a:t> </a:t>
            </a:r>
            <a:r>
              <a:rPr lang="fr-FR" sz="2800" dirty="0" err="1" smtClean="0"/>
              <a:t>he</a:t>
            </a:r>
            <a:r>
              <a:rPr lang="fr-FR" sz="2800" dirty="0" smtClean="0"/>
              <a:t> drive for </a:t>
            </a:r>
            <a:r>
              <a:rPr lang="fr-FR" sz="2800" dirty="0" err="1" smtClean="0"/>
              <a:t>between</a:t>
            </a:r>
            <a:r>
              <a:rPr lang="fr-FR" sz="2800" dirty="0" smtClean="0"/>
              <a:t> 1996 and 2004? </a:t>
            </a:r>
          </a:p>
          <a:p>
            <a:r>
              <a:rPr lang="fr-FR" sz="2800" dirty="0" smtClean="0"/>
              <a:t>3.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does</a:t>
            </a:r>
            <a:r>
              <a:rPr lang="fr-FR" sz="2800" dirty="0" smtClean="0"/>
              <a:t> a podium finish </a:t>
            </a:r>
            <a:r>
              <a:rPr lang="fr-FR" sz="2800" dirty="0" err="1" smtClean="0"/>
              <a:t>mean</a:t>
            </a:r>
            <a:r>
              <a:rPr lang="fr-FR" sz="2800" dirty="0" smtClean="0"/>
              <a:t>? </a:t>
            </a:r>
          </a:p>
          <a:p>
            <a:r>
              <a:rPr lang="fr-FR" sz="2800" dirty="0" smtClean="0"/>
              <a:t>4.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does</a:t>
            </a:r>
            <a:r>
              <a:rPr lang="fr-FR" sz="2800" dirty="0" smtClean="0"/>
              <a:t> </a:t>
            </a:r>
            <a:r>
              <a:rPr lang="fr-FR" sz="2800" dirty="0" err="1" smtClean="0"/>
              <a:t>enterpreneurial</a:t>
            </a:r>
            <a:r>
              <a:rPr lang="fr-FR" sz="2800" dirty="0" smtClean="0"/>
              <a:t> </a:t>
            </a:r>
            <a:r>
              <a:rPr lang="fr-FR" sz="2800" dirty="0" err="1" smtClean="0"/>
              <a:t>mean</a:t>
            </a:r>
            <a:r>
              <a:rPr lang="fr-FR" sz="2800" dirty="0" smtClean="0"/>
              <a:t>?</a:t>
            </a:r>
          </a:p>
          <a:p>
            <a:r>
              <a:rPr lang="fr-FR" sz="2800" dirty="0" smtClean="0"/>
              <a:t>5.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a </a:t>
            </a:r>
            <a:r>
              <a:rPr lang="fr-FR" sz="2800" dirty="0" err="1" smtClean="0"/>
              <a:t>haulage</a:t>
            </a:r>
            <a:r>
              <a:rPr lang="fr-FR" sz="2800" dirty="0" smtClean="0"/>
              <a:t> </a:t>
            </a:r>
            <a:r>
              <a:rPr lang="fr-FR" sz="2800" dirty="0" err="1" smtClean="0"/>
              <a:t>company</a:t>
            </a:r>
            <a:r>
              <a:rPr lang="fr-FR" sz="2800" dirty="0" smtClean="0"/>
              <a:t>?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8483754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3900" dirty="0" smtClean="0"/>
              <a:t>6. </a:t>
            </a:r>
            <a:r>
              <a:rPr lang="fr-FR" sz="3900" dirty="0" err="1" smtClean="0"/>
              <a:t>What</a:t>
            </a:r>
            <a:r>
              <a:rPr lang="fr-FR" sz="3900" dirty="0" smtClean="0"/>
              <a:t> </a:t>
            </a:r>
            <a:r>
              <a:rPr lang="fr-FR" sz="3900" dirty="0" err="1" smtClean="0"/>
              <a:t>did</a:t>
            </a:r>
            <a:r>
              <a:rPr lang="fr-FR" sz="3900" dirty="0" smtClean="0"/>
              <a:t> </a:t>
            </a:r>
            <a:r>
              <a:rPr lang="fr-FR" sz="3900" dirty="0" err="1" smtClean="0"/>
              <a:t>his</a:t>
            </a:r>
            <a:r>
              <a:rPr lang="fr-FR" sz="3900" dirty="0" smtClean="0"/>
              <a:t> parents </a:t>
            </a:r>
            <a:r>
              <a:rPr lang="fr-FR" sz="3900" dirty="0" err="1" smtClean="0"/>
              <a:t>teach</a:t>
            </a:r>
            <a:r>
              <a:rPr lang="fr-FR" sz="3900" dirty="0" smtClean="0"/>
              <a:t> </a:t>
            </a:r>
            <a:r>
              <a:rPr lang="fr-FR" sz="3900" dirty="0" err="1" smtClean="0"/>
              <a:t>him</a:t>
            </a:r>
            <a:r>
              <a:rPr lang="fr-FR" sz="3900" dirty="0" smtClean="0"/>
              <a:t>?</a:t>
            </a:r>
            <a:endParaRPr lang="fr-FR" sz="3900" dirty="0"/>
          </a:p>
          <a:p>
            <a:r>
              <a:rPr lang="fr-FR" sz="3900" dirty="0"/>
              <a:t>7. </a:t>
            </a:r>
            <a:r>
              <a:rPr lang="fr-FR" sz="3900" dirty="0" err="1"/>
              <a:t>What</a:t>
            </a:r>
            <a:r>
              <a:rPr lang="fr-FR" sz="3900" dirty="0"/>
              <a:t> </a:t>
            </a:r>
            <a:r>
              <a:rPr lang="fr-FR" sz="3900" dirty="0" err="1"/>
              <a:t>was</a:t>
            </a:r>
            <a:r>
              <a:rPr lang="fr-FR" sz="3900" dirty="0"/>
              <a:t> the gift </a:t>
            </a:r>
            <a:r>
              <a:rPr lang="fr-FR" sz="3900" dirty="0" err="1"/>
              <a:t>he</a:t>
            </a:r>
            <a:r>
              <a:rPr lang="fr-FR" sz="3900" dirty="0"/>
              <a:t> </a:t>
            </a:r>
            <a:r>
              <a:rPr lang="fr-FR" sz="3900" dirty="0" err="1"/>
              <a:t>got</a:t>
            </a:r>
            <a:r>
              <a:rPr lang="fr-FR" sz="3900" dirty="0"/>
              <a:t> for </a:t>
            </a:r>
            <a:r>
              <a:rPr lang="fr-FR" sz="3900" dirty="0" err="1"/>
              <a:t>his</a:t>
            </a:r>
            <a:r>
              <a:rPr lang="fr-FR" sz="3900" dirty="0"/>
              <a:t> 11th </a:t>
            </a:r>
            <a:r>
              <a:rPr lang="fr-FR" sz="3900" dirty="0" err="1"/>
              <a:t>birthday</a:t>
            </a:r>
            <a:r>
              <a:rPr lang="fr-FR" sz="3900" dirty="0"/>
              <a:t>? </a:t>
            </a:r>
          </a:p>
          <a:p>
            <a:r>
              <a:rPr lang="fr-FR" sz="3900" dirty="0"/>
              <a:t>8. </a:t>
            </a:r>
            <a:r>
              <a:rPr lang="fr-FR" sz="3900" dirty="0" err="1"/>
              <a:t>When</a:t>
            </a:r>
            <a:r>
              <a:rPr lang="fr-FR" sz="3900" dirty="0"/>
              <a:t> </a:t>
            </a:r>
            <a:r>
              <a:rPr lang="fr-FR" sz="3900" dirty="0" err="1"/>
              <a:t>did</a:t>
            </a:r>
            <a:r>
              <a:rPr lang="fr-FR" sz="3900" dirty="0"/>
              <a:t> </a:t>
            </a:r>
            <a:r>
              <a:rPr lang="fr-FR" sz="3900" dirty="0" err="1"/>
              <a:t>he</a:t>
            </a:r>
            <a:r>
              <a:rPr lang="fr-FR" sz="3900" dirty="0"/>
              <a:t> switch </a:t>
            </a:r>
            <a:r>
              <a:rPr lang="fr-FR" sz="3900" dirty="0" err="1"/>
              <a:t>from</a:t>
            </a:r>
            <a:r>
              <a:rPr lang="fr-FR" sz="3900" dirty="0"/>
              <a:t> karting to </a:t>
            </a:r>
            <a:r>
              <a:rPr lang="fr-FR" sz="3900" dirty="0" err="1"/>
              <a:t>motor</a:t>
            </a:r>
            <a:r>
              <a:rPr lang="fr-FR" sz="3900" dirty="0"/>
              <a:t> </a:t>
            </a:r>
            <a:r>
              <a:rPr lang="fr-FR" sz="3900" dirty="0" err="1"/>
              <a:t>racing</a:t>
            </a:r>
            <a:r>
              <a:rPr lang="fr-FR" sz="3900" dirty="0"/>
              <a:t>? </a:t>
            </a:r>
          </a:p>
          <a:p>
            <a:r>
              <a:rPr lang="fr-FR" sz="3900" dirty="0"/>
              <a:t>9. </a:t>
            </a:r>
            <a:r>
              <a:rPr lang="fr-FR" sz="3900" dirty="0" err="1"/>
              <a:t>What</a:t>
            </a:r>
            <a:r>
              <a:rPr lang="fr-FR" sz="3900" dirty="0"/>
              <a:t> </a:t>
            </a:r>
            <a:r>
              <a:rPr lang="fr-FR" sz="3900" dirty="0" err="1"/>
              <a:t>does</a:t>
            </a:r>
            <a:r>
              <a:rPr lang="fr-FR" sz="3900" dirty="0"/>
              <a:t> ‘</a:t>
            </a:r>
            <a:r>
              <a:rPr lang="fr-FR" sz="3900" dirty="0" err="1"/>
              <a:t>scraping</a:t>
            </a:r>
            <a:r>
              <a:rPr lang="fr-FR" sz="3900" dirty="0"/>
              <a:t> extra money </a:t>
            </a:r>
            <a:r>
              <a:rPr lang="fr-FR" sz="3900" dirty="0" err="1"/>
              <a:t>together</a:t>
            </a:r>
            <a:r>
              <a:rPr lang="fr-FR" sz="3900" dirty="0"/>
              <a:t>’ </a:t>
            </a:r>
            <a:r>
              <a:rPr lang="fr-FR" sz="3900" dirty="0" err="1"/>
              <a:t>mean</a:t>
            </a:r>
            <a:r>
              <a:rPr lang="fr-FR" sz="3900" dirty="0"/>
              <a:t>?</a:t>
            </a:r>
          </a:p>
          <a:p>
            <a:r>
              <a:rPr lang="fr-FR" sz="3900" dirty="0"/>
              <a:t>10. Is the last </a:t>
            </a:r>
            <a:r>
              <a:rPr lang="fr-FR" sz="3900" dirty="0" err="1"/>
              <a:t>category</a:t>
            </a:r>
            <a:r>
              <a:rPr lang="fr-FR" sz="3900" dirty="0"/>
              <a:t> </a:t>
            </a:r>
            <a:r>
              <a:rPr lang="fr-FR" sz="3900" dirty="0" err="1"/>
              <a:t>before</a:t>
            </a:r>
            <a:r>
              <a:rPr lang="fr-FR" sz="3900" dirty="0"/>
              <a:t> Formula One </a:t>
            </a:r>
            <a:r>
              <a:rPr lang="fr-FR" sz="3900" dirty="0" err="1"/>
              <a:t>called</a:t>
            </a:r>
            <a:r>
              <a:rPr lang="fr-FR" sz="3900" dirty="0"/>
              <a:t> Formula 2000? </a:t>
            </a: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718135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600" dirty="0"/>
              <a:t>11. How </a:t>
            </a:r>
            <a:r>
              <a:rPr lang="fr-FR" sz="3600" dirty="0" err="1"/>
              <a:t>did</a:t>
            </a:r>
            <a:r>
              <a:rPr lang="fr-FR" sz="3600" dirty="0"/>
              <a:t> </a:t>
            </a:r>
            <a:r>
              <a:rPr lang="fr-FR" sz="3600" dirty="0" err="1"/>
              <a:t>he</a:t>
            </a:r>
            <a:r>
              <a:rPr lang="fr-FR" sz="3600" dirty="0"/>
              <a:t> </a:t>
            </a:r>
            <a:r>
              <a:rPr lang="fr-FR" sz="3600" dirty="0" err="1"/>
              <a:t>accumulate</a:t>
            </a:r>
            <a:r>
              <a:rPr lang="fr-FR" sz="3600" dirty="0"/>
              <a:t> £30 000? </a:t>
            </a:r>
          </a:p>
          <a:p>
            <a:r>
              <a:rPr lang="fr-FR" sz="3600" dirty="0"/>
              <a:t>12. </a:t>
            </a:r>
            <a:r>
              <a:rPr lang="fr-FR" sz="3600" dirty="0" err="1"/>
              <a:t>Who</a:t>
            </a:r>
            <a:r>
              <a:rPr lang="fr-FR" sz="3600" dirty="0"/>
              <a:t> </a:t>
            </a:r>
            <a:r>
              <a:rPr lang="fr-FR" sz="3600" dirty="0" err="1"/>
              <a:t>were</a:t>
            </a:r>
            <a:r>
              <a:rPr lang="fr-FR" sz="3600" dirty="0"/>
              <a:t> the </a:t>
            </a:r>
            <a:r>
              <a:rPr lang="fr-FR" sz="3600" dirty="0" err="1"/>
              <a:t>three</a:t>
            </a:r>
            <a:r>
              <a:rPr lang="fr-FR" sz="3600" dirty="0"/>
              <a:t> world champions </a:t>
            </a:r>
            <a:r>
              <a:rPr lang="fr-FR" sz="3600" dirty="0" err="1"/>
              <a:t>he</a:t>
            </a:r>
            <a:r>
              <a:rPr lang="fr-FR" sz="3600" dirty="0"/>
              <a:t> </a:t>
            </a:r>
            <a:r>
              <a:rPr lang="fr-FR" sz="3600" dirty="0" err="1"/>
              <a:t>worked</a:t>
            </a:r>
            <a:r>
              <a:rPr lang="fr-FR" sz="3600" dirty="0"/>
              <a:t> </a:t>
            </a:r>
            <a:r>
              <a:rPr lang="fr-FR" sz="3600" dirty="0" err="1"/>
              <a:t>with</a:t>
            </a:r>
            <a:r>
              <a:rPr lang="fr-FR" sz="3600" dirty="0"/>
              <a:t>? </a:t>
            </a:r>
          </a:p>
          <a:p>
            <a:r>
              <a:rPr lang="fr-FR" sz="3600" dirty="0"/>
              <a:t>13. How </a:t>
            </a:r>
            <a:r>
              <a:rPr lang="fr-FR" sz="3600" dirty="0" err="1"/>
              <a:t>much</a:t>
            </a:r>
            <a:r>
              <a:rPr lang="fr-FR" sz="3600" dirty="0"/>
              <a:t> </a:t>
            </a:r>
            <a:r>
              <a:rPr lang="fr-FR" sz="3600" dirty="0" err="1"/>
              <a:t>did</a:t>
            </a:r>
            <a:r>
              <a:rPr lang="fr-FR" sz="3600" dirty="0"/>
              <a:t> Williams </a:t>
            </a:r>
            <a:r>
              <a:rPr lang="fr-FR" sz="3600" dirty="0" err="1"/>
              <a:t>pay</a:t>
            </a:r>
            <a:r>
              <a:rPr lang="fr-FR" sz="3600" dirty="0"/>
              <a:t> </a:t>
            </a:r>
            <a:r>
              <a:rPr lang="fr-FR" sz="3600" dirty="0" err="1"/>
              <a:t>him</a:t>
            </a:r>
            <a:r>
              <a:rPr lang="fr-FR" sz="3600" dirty="0"/>
              <a:t> per race</a:t>
            </a:r>
            <a:r>
              <a:rPr lang="fr-FR" sz="3600" dirty="0" smtClean="0"/>
              <a:t>?</a:t>
            </a:r>
            <a:endParaRPr lang="fr-FR" sz="3600" dirty="0"/>
          </a:p>
          <a:p>
            <a:r>
              <a:rPr lang="fr-FR" sz="3600" dirty="0"/>
              <a:t>14. </a:t>
            </a:r>
            <a:r>
              <a:rPr lang="fr-FR" sz="3600" dirty="0" err="1"/>
              <a:t>What</a:t>
            </a:r>
            <a:r>
              <a:rPr lang="fr-FR" sz="3600" dirty="0"/>
              <a:t> position </a:t>
            </a:r>
            <a:r>
              <a:rPr lang="fr-FR" sz="3600" dirty="0" err="1"/>
              <a:t>did</a:t>
            </a:r>
            <a:r>
              <a:rPr lang="fr-FR" sz="3600" dirty="0"/>
              <a:t> </a:t>
            </a:r>
            <a:r>
              <a:rPr lang="fr-FR" sz="3600" dirty="0" err="1"/>
              <a:t>he</a:t>
            </a:r>
            <a:r>
              <a:rPr lang="fr-FR" sz="3600" dirty="0"/>
              <a:t> come in the Canadian Grand prix</a:t>
            </a:r>
            <a:r>
              <a:rPr lang="fr-FR" sz="3600" dirty="0" smtClean="0"/>
              <a:t>?</a:t>
            </a:r>
            <a:endParaRPr lang="fr-FR" sz="3600" dirty="0"/>
          </a:p>
          <a:p>
            <a:r>
              <a:rPr lang="fr-FR" sz="3600" dirty="0"/>
              <a:t>15. Nigel Mansell </a:t>
            </a:r>
            <a:r>
              <a:rPr lang="fr-FR" sz="3600" dirty="0" err="1"/>
              <a:t>was</a:t>
            </a:r>
            <a:r>
              <a:rPr lang="fr-FR" sz="3600" dirty="0"/>
              <a:t> </a:t>
            </a:r>
            <a:r>
              <a:rPr lang="fr-FR" sz="3600" dirty="0" err="1"/>
              <a:t>rumoured</a:t>
            </a:r>
            <a:r>
              <a:rPr lang="fr-FR" sz="3600" dirty="0"/>
              <a:t> to </a:t>
            </a:r>
            <a:r>
              <a:rPr lang="fr-FR" sz="3600" dirty="0" err="1"/>
              <a:t>be</a:t>
            </a:r>
            <a:r>
              <a:rPr lang="fr-FR" sz="3600" dirty="0"/>
              <a:t> </a:t>
            </a:r>
            <a:r>
              <a:rPr lang="fr-FR" sz="3600" dirty="0" err="1"/>
              <a:t>paid</a:t>
            </a:r>
            <a:r>
              <a:rPr lang="fr-FR" sz="3600" dirty="0"/>
              <a:t> £1 million per race. How </a:t>
            </a:r>
            <a:r>
              <a:rPr lang="fr-FR" sz="3600" dirty="0" err="1" smtClean="0"/>
              <a:t>much</a:t>
            </a:r>
            <a:r>
              <a:rPr lang="fr-FR" sz="3600" dirty="0" smtClean="0"/>
              <a:t> </a:t>
            </a:r>
            <a:r>
              <a:rPr lang="fr-FR" sz="3600" dirty="0" err="1" smtClean="0"/>
              <a:t>did</a:t>
            </a:r>
            <a:r>
              <a:rPr lang="fr-FR" sz="3600" dirty="0" smtClean="0"/>
              <a:t> David </a:t>
            </a:r>
            <a:r>
              <a:rPr lang="fr-FR" sz="3600" dirty="0" err="1" smtClean="0"/>
              <a:t>earn</a:t>
            </a:r>
            <a:r>
              <a:rPr lang="fr-FR" sz="3600" dirty="0" smtClean="0"/>
              <a:t> a race?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609086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200" dirty="0"/>
              <a:t>16. </a:t>
            </a:r>
            <a:r>
              <a:rPr lang="fr-FR" sz="3200" dirty="0" err="1"/>
              <a:t>Who</a:t>
            </a:r>
            <a:r>
              <a:rPr lang="fr-FR" sz="3200" dirty="0"/>
              <a:t> </a:t>
            </a:r>
            <a:r>
              <a:rPr lang="fr-FR" sz="3200" dirty="0" err="1"/>
              <a:t>did</a:t>
            </a:r>
            <a:r>
              <a:rPr lang="fr-FR" sz="3200" dirty="0"/>
              <a:t> </a:t>
            </a:r>
            <a:r>
              <a:rPr lang="fr-FR" sz="3200" dirty="0" err="1"/>
              <a:t>he</a:t>
            </a:r>
            <a:r>
              <a:rPr lang="fr-FR" sz="3200" dirty="0"/>
              <a:t> </a:t>
            </a:r>
            <a:r>
              <a:rPr lang="fr-FR" sz="3200" dirty="0" err="1"/>
              <a:t>liaise</a:t>
            </a:r>
            <a:r>
              <a:rPr lang="fr-FR" sz="3200" dirty="0"/>
              <a:t> </a:t>
            </a:r>
            <a:r>
              <a:rPr lang="fr-FR" sz="3200" dirty="0" err="1"/>
              <a:t>with</a:t>
            </a:r>
            <a:r>
              <a:rPr lang="fr-FR" sz="3200" dirty="0"/>
              <a:t> to </a:t>
            </a:r>
            <a:r>
              <a:rPr lang="fr-FR" sz="3200" dirty="0" err="1" smtClean="0"/>
              <a:t>request</a:t>
            </a:r>
            <a:r>
              <a:rPr lang="fr-FR" sz="3200" dirty="0" smtClean="0"/>
              <a:t> </a:t>
            </a:r>
            <a:r>
              <a:rPr lang="fr-FR" sz="3200" dirty="0"/>
              <a:t>a position as a test driver? </a:t>
            </a:r>
          </a:p>
          <a:p>
            <a:r>
              <a:rPr lang="fr-FR" sz="3200" dirty="0"/>
              <a:t>17. </a:t>
            </a:r>
            <a:r>
              <a:rPr lang="fr-FR" sz="3200" dirty="0" err="1"/>
              <a:t>When</a:t>
            </a:r>
            <a:r>
              <a:rPr lang="fr-FR" sz="3200" dirty="0"/>
              <a:t> David </a:t>
            </a:r>
            <a:r>
              <a:rPr lang="fr-FR" sz="3200" dirty="0" err="1"/>
              <a:t>raced</a:t>
            </a:r>
            <a:r>
              <a:rPr lang="fr-FR" sz="3200" dirty="0"/>
              <a:t> for </a:t>
            </a:r>
            <a:r>
              <a:rPr lang="fr-FR" sz="3200" dirty="0" err="1"/>
              <a:t>Red</a:t>
            </a:r>
            <a:r>
              <a:rPr lang="fr-FR" sz="3200" dirty="0"/>
              <a:t> Bull </a:t>
            </a:r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did</a:t>
            </a:r>
            <a:r>
              <a:rPr lang="fr-FR" sz="3200" dirty="0"/>
              <a:t> </a:t>
            </a:r>
            <a:r>
              <a:rPr lang="fr-FR" sz="3200" dirty="0" err="1"/>
              <a:t>he</a:t>
            </a:r>
            <a:r>
              <a:rPr lang="fr-FR" sz="3200" dirty="0"/>
              <a:t> </a:t>
            </a:r>
            <a:r>
              <a:rPr lang="fr-FR" sz="3200" dirty="0" err="1"/>
              <a:t>negotiate</a:t>
            </a:r>
            <a:r>
              <a:rPr lang="fr-FR" sz="3200" dirty="0" smtClean="0"/>
              <a:t>?</a:t>
            </a:r>
            <a:endParaRPr lang="fr-FR" sz="3200" dirty="0"/>
          </a:p>
          <a:p>
            <a:r>
              <a:rPr lang="fr-FR" sz="3200" dirty="0"/>
              <a:t>18. </a:t>
            </a:r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is</a:t>
            </a:r>
            <a:r>
              <a:rPr lang="fr-FR" sz="3200" dirty="0"/>
              <a:t> </a:t>
            </a:r>
            <a:r>
              <a:rPr lang="fr-FR" sz="3200" dirty="0" err="1"/>
              <a:t>another</a:t>
            </a:r>
            <a:r>
              <a:rPr lang="fr-FR" sz="3200" dirty="0"/>
              <a:t> </a:t>
            </a:r>
            <a:r>
              <a:rPr lang="fr-FR" sz="3200" dirty="0" err="1"/>
              <a:t>word</a:t>
            </a:r>
            <a:r>
              <a:rPr lang="fr-FR" sz="3200" dirty="0"/>
              <a:t> for </a:t>
            </a:r>
            <a:r>
              <a:rPr lang="fr-FR" sz="3200" dirty="0" err="1"/>
              <a:t>pundit</a:t>
            </a:r>
            <a:r>
              <a:rPr lang="fr-FR" sz="3200" dirty="0"/>
              <a:t>? </a:t>
            </a:r>
          </a:p>
          <a:p>
            <a:r>
              <a:rPr lang="fr-FR" sz="3200" dirty="0"/>
              <a:t>19. </a:t>
            </a:r>
            <a:r>
              <a:rPr lang="fr-FR" sz="3200" dirty="0" err="1"/>
              <a:t>Since</a:t>
            </a:r>
            <a:r>
              <a:rPr lang="fr-FR" sz="3200" dirty="0"/>
              <a:t> </a:t>
            </a:r>
            <a:r>
              <a:rPr lang="fr-FR" sz="3200" dirty="0" err="1"/>
              <a:t>his</a:t>
            </a:r>
            <a:r>
              <a:rPr lang="fr-FR" sz="3200" dirty="0"/>
              <a:t> retirement David has </a:t>
            </a:r>
            <a:r>
              <a:rPr lang="fr-FR" sz="3200" dirty="0" err="1"/>
              <a:t>invested</a:t>
            </a:r>
            <a:r>
              <a:rPr lang="fr-FR" sz="3200" dirty="0"/>
              <a:t> in </a:t>
            </a:r>
            <a:r>
              <a:rPr lang="fr-FR" sz="3200" dirty="0" err="1"/>
              <a:t>three</a:t>
            </a:r>
            <a:r>
              <a:rPr lang="fr-FR" sz="3200" dirty="0"/>
              <a:t> </a:t>
            </a:r>
            <a:r>
              <a:rPr lang="fr-FR" sz="3200" dirty="0" err="1"/>
              <a:t>things</a:t>
            </a:r>
            <a:r>
              <a:rPr lang="fr-FR" sz="3200" dirty="0"/>
              <a:t>. </a:t>
            </a:r>
            <a:r>
              <a:rPr lang="fr-FR" sz="3200" dirty="0" smtClean="0"/>
              <a:t>Can </a:t>
            </a:r>
            <a:r>
              <a:rPr lang="fr-FR" sz="3200" dirty="0" err="1" smtClean="0"/>
              <a:t>you</a:t>
            </a:r>
            <a:r>
              <a:rPr lang="fr-FR" sz="3200" dirty="0" smtClean="0"/>
              <a:t> </a:t>
            </a:r>
            <a:r>
              <a:rPr lang="fr-FR" sz="3200" dirty="0" err="1" smtClean="0"/>
              <a:t>list</a:t>
            </a:r>
            <a:r>
              <a:rPr lang="fr-FR" sz="3200" dirty="0" smtClean="0"/>
              <a:t> </a:t>
            </a:r>
            <a:r>
              <a:rPr lang="fr-FR" sz="3200" dirty="0" err="1" smtClean="0"/>
              <a:t>them</a:t>
            </a:r>
            <a:r>
              <a:rPr lang="fr-FR" sz="3200" smtClean="0"/>
              <a:t>?</a:t>
            </a:r>
            <a:endParaRPr lang="fr-FR" sz="3200" dirty="0"/>
          </a:p>
          <a:p>
            <a:r>
              <a:rPr lang="fr-FR" sz="3200" dirty="0"/>
              <a:t>20. </a:t>
            </a:r>
            <a:r>
              <a:rPr lang="fr-FR" sz="3200" dirty="0" err="1"/>
              <a:t>Apart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money </a:t>
            </a:r>
            <a:r>
              <a:rPr lang="fr-FR" sz="3200" dirty="0" err="1"/>
              <a:t>providing</a:t>
            </a:r>
            <a:r>
              <a:rPr lang="fr-FR" sz="3200" dirty="0"/>
              <a:t> a certain </a:t>
            </a:r>
            <a:r>
              <a:rPr lang="fr-FR" sz="3200" dirty="0" err="1"/>
              <a:t>level</a:t>
            </a:r>
            <a:r>
              <a:rPr lang="fr-FR" sz="3200" dirty="0"/>
              <a:t> of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security</a:t>
            </a:r>
            <a:r>
              <a:rPr lang="fr-FR" sz="3200" dirty="0"/>
              <a:t> </a:t>
            </a:r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else</a:t>
            </a:r>
            <a:r>
              <a:rPr lang="fr-FR" sz="3200" dirty="0"/>
              <a:t> </a:t>
            </a:r>
            <a:r>
              <a:rPr lang="fr-FR" sz="3200" dirty="0" err="1"/>
              <a:t>does</a:t>
            </a:r>
            <a:r>
              <a:rPr lang="fr-FR" sz="3200" dirty="0"/>
              <a:t> </a:t>
            </a:r>
            <a:r>
              <a:rPr lang="fr-FR" sz="3200" dirty="0" err="1"/>
              <a:t>he</a:t>
            </a:r>
            <a:r>
              <a:rPr lang="fr-FR" sz="3200" dirty="0"/>
              <a:t> </a:t>
            </a:r>
            <a:r>
              <a:rPr lang="fr-FR" sz="3200" dirty="0" err="1"/>
              <a:t>consider</a:t>
            </a:r>
            <a:r>
              <a:rPr lang="fr-FR" sz="3200" dirty="0"/>
              <a:t> to </a:t>
            </a:r>
            <a:r>
              <a:rPr lang="fr-FR" sz="3200" dirty="0" err="1"/>
              <a:t>be</a:t>
            </a:r>
            <a:r>
              <a:rPr lang="fr-FR" sz="3200" dirty="0"/>
              <a:t> important? </a:t>
            </a: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016652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3200" dirty="0"/>
              <a:t>1. </a:t>
            </a:r>
            <a:r>
              <a:rPr lang="fr-FR" sz="3200" dirty="0" err="1"/>
              <a:t>What</a:t>
            </a:r>
            <a:r>
              <a:rPr lang="fr-FR" sz="3200" dirty="0"/>
              <a:t> position </a:t>
            </a:r>
            <a:r>
              <a:rPr lang="fr-FR" sz="3200" dirty="0" err="1"/>
              <a:t>did</a:t>
            </a:r>
            <a:r>
              <a:rPr lang="fr-FR" sz="3200" dirty="0"/>
              <a:t> David </a:t>
            </a:r>
            <a:r>
              <a:rPr lang="fr-FR" sz="3200" dirty="0" err="1"/>
              <a:t>achieve</a:t>
            </a:r>
            <a:r>
              <a:rPr lang="fr-FR" sz="3200" dirty="0"/>
              <a:t> in the 1995 </a:t>
            </a:r>
            <a:r>
              <a:rPr lang="fr-FR" sz="3200" dirty="0" err="1"/>
              <a:t>championship</a:t>
            </a:r>
            <a:r>
              <a:rPr lang="fr-FR" sz="3200" dirty="0"/>
              <a:t>? 3RD</a:t>
            </a:r>
          </a:p>
          <a:p>
            <a:r>
              <a:rPr lang="fr-FR" sz="3200" dirty="0"/>
              <a:t>2. </a:t>
            </a:r>
            <a:r>
              <a:rPr lang="fr-FR" sz="3200" dirty="0" err="1"/>
              <a:t>Who</a:t>
            </a:r>
            <a:r>
              <a:rPr lang="fr-FR" sz="3200" dirty="0"/>
              <a:t> </a:t>
            </a:r>
            <a:r>
              <a:rPr lang="fr-FR" sz="3200" dirty="0" err="1"/>
              <a:t>did</a:t>
            </a:r>
            <a:r>
              <a:rPr lang="fr-FR" sz="3200" dirty="0"/>
              <a:t> </a:t>
            </a:r>
            <a:r>
              <a:rPr lang="fr-FR" sz="3200" dirty="0" err="1"/>
              <a:t>he</a:t>
            </a:r>
            <a:r>
              <a:rPr lang="fr-FR" sz="3200" dirty="0"/>
              <a:t> drive for </a:t>
            </a:r>
            <a:r>
              <a:rPr lang="fr-FR" sz="3200" dirty="0" err="1"/>
              <a:t>between</a:t>
            </a:r>
            <a:r>
              <a:rPr lang="fr-FR" sz="3200" dirty="0"/>
              <a:t> 1996 and 2004? McLaren</a:t>
            </a:r>
          </a:p>
          <a:p>
            <a:r>
              <a:rPr lang="fr-FR" sz="3200" dirty="0"/>
              <a:t>3. </a:t>
            </a:r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does</a:t>
            </a:r>
            <a:r>
              <a:rPr lang="fr-FR" sz="3200" dirty="0"/>
              <a:t> a podium finish </a:t>
            </a:r>
            <a:r>
              <a:rPr lang="fr-FR" sz="3200" dirty="0" err="1"/>
              <a:t>mean</a:t>
            </a:r>
            <a:r>
              <a:rPr lang="fr-FR" sz="3200" dirty="0"/>
              <a:t>? To </a:t>
            </a:r>
            <a:r>
              <a:rPr lang="fr-FR" sz="3200" dirty="0" err="1"/>
              <a:t>achieve</a:t>
            </a:r>
            <a:r>
              <a:rPr lang="fr-FR" sz="3200" dirty="0"/>
              <a:t> </a:t>
            </a:r>
            <a:r>
              <a:rPr lang="fr-FR" sz="3200" dirty="0" err="1"/>
              <a:t>either</a:t>
            </a:r>
            <a:r>
              <a:rPr lang="fr-FR" sz="3200" dirty="0"/>
              <a:t> 1st, 2</a:t>
            </a:r>
            <a:r>
              <a:rPr lang="fr-FR" sz="3200" baseline="30000" dirty="0"/>
              <a:t>nd</a:t>
            </a:r>
            <a:r>
              <a:rPr lang="fr-FR" sz="3200" dirty="0"/>
              <a:t> or 3rd position </a:t>
            </a:r>
            <a:r>
              <a:rPr lang="fr-FR" sz="3200" dirty="0" err="1"/>
              <a:t>after</a:t>
            </a:r>
            <a:r>
              <a:rPr lang="fr-FR" sz="3200" dirty="0"/>
              <a:t> a race.</a:t>
            </a:r>
          </a:p>
          <a:p>
            <a:r>
              <a:rPr lang="fr-FR" sz="3200" dirty="0"/>
              <a:t>4. </a:t>
            </a:r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does</a:t>
            </a:r>
            <a:r>
              <a:rPr lang="fr-FR" sz="3200" dirty="0"/>
              <a:t> </a:t>
            </a:r>
            <a:r>
              <a:rPr lang="fr-FR" sz="3200" dirty="0" err="1"/>
              <a:t>enterpreneurial</a:t>
            </a:r>
            <a:r>
              <a:rPr lang="fr-FR" sz="3200" dirty="0"/>
              <a:t> </a:t>
            </a:r>
            <a:r>
              <a:rPr lang="fr-FR" sz="3200" dirty="0" err="1"/>
              <a:t>mean</a:t>
            </a:r>
            <a:r>
              <a:rPr lang="fr-FR" sz="3200" dirty="0" smtClean="0"/>
              <a:t>? An adjective </a:t>
            </a:r>
            <a:r>
              <a:rPr lang="fr-FR" sz="3200" dirty="0" err="1" smtClean="0"/>
              <a:t>used</a:t>
            </a:r>
            <a:r>
              <a:rPr lang="fr-FR" sz="3200" dirty="0" smtClean="0"/>
              <a:t> to </a:t>
            </a:r>
            <a:r>
              <a:rPr lang="fr-FR" sz="3200" dirty="0" err="1" smtClean="0"/>
              <a:t>describe</a:t>
            </a:r>
            <a:r>
              <a:rPr lang="fr-FR" sz="3200" dirty="0" smtClean="0"/>
              <a:t> </a:t>
            </a:r>
            <a:r>
              <a:rPr lang="fr-FR" sz="3200" dirty="0" err="1" smtClean="0"/>
              <a:t>someone</a:t>
            </a:r>
            <a:r>
              <a:rPr lang="fr-FR" sz="3200" dirty="0" smtClean="0"/>
              <a:t> </a:t>
            </a:r>
            <a:r>
              <a:rPr lang="fr-FR" sz="3200" dirty="0" err="1" smtClean="0"/>
              <a:t>who</a:t>
            </a:r>
            <a:r>
              <a:rPr lang="fr-FR" sz="3200" dirty="0" smtClean="0"/>
              <a:t> </a:t>
            </a:r>
            <a:r>
              <a:rPr lang="fr-FR" sz="3200" dirty="0" err="1" smtClean="0"/>
              <a:t>makes</a:t>
            </a:r>
            <a:r>
              <a:rPr lang="fr-FR" sz="3200" dirty="0" smtClean="0"/>
              <a:t> money by </a:t>
            </a:r>
            <a:r>
              <a:rPr lang="fr-FR" sz="3200" dirty="0" err="1" smtClean="0"/>
              <a:t>starting</a:t>
            </a:r>
            <a:r>
              <a:rPr lang="fr-FR" sz="3200" dirty="0" smtClean="0"/>
              <a:t> </a:t>
            </a:r>
            <a:r>
              <a:rPr lang="fr-FR" sz="3200" dirty="0" err="1" smtClean="0"/>
              <a:t>their</a:t>
            </a:r>
            <a:r>
              <a:rPr lang="fr-FR" sz="3200" dirty="0" smtClean="0"/>
              <a:t> </a:t>
            </a:r>
            <a:r>
              <a:rPr lang="fr-FR" sz="3200" dirty="0" err="1" smtClean="0"/>
              <a:t>own</a:t>
            </a:r>
            <a:r>
              <a:rPr lang="fr-FR" sz="3200" dirty="0" smtClean="0"/>
              <a:t> business.</a:t>
            </a:r>
            <a:endParaRPr lang="fr-FR" sz="3200" dirty="0"/>
          </a:p>
          <a:p>
            <a:r>
              <a:rPr lang="fr-FR" sz="3200" dirty="0"/>
              <a:t>5. </a:t>
            </a:r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is</a:t>
            </a:r>
            <a:r>
              <a:rPr lang="fr-FR" sz="3200" dirty="0"/>
              <a:t> a </a:t>
            </a:r>
            <a:r>
              <a:rPr lang="fr-FR" sz="3200" dirty="0" err="1"/>
              <a:t>haulage</a:t>
            </a:r>
            <a:r>
              <a:rPr lang="fr-FR" sz="3200" dirty="0"/>
              <a:t> </a:t>
            </a:r>
            <a:r>
              <a:rPr lang="fr-FR" sz="3200" dirty="0" err="1"/>
              <a:t>company</a:t>
            </a:r>
            <a:r>
              <a:rPr lang="fr-FR" sz="3200" dirty="0"/>
              <a:t>? </a:t>
            </a:r>
            <a:r>
              <a:rPr lang="fr-FR" sz="3200" dirty="0" smtClean="0"/>
              <a:t>A business </a:t>
            </a:r>
            <a:r>
              <a:rPr lang="fr-FR" sz="3200" dirty="0" err="1" smtClean="0"/>
              <a:t>concerned</a:t>
            </a:r>
            <a:r>
              <a:rPr lang="fr-FR" sz="3200" dirty="0" smtClean="0"/>
              <a:t> </a:t>
            </a:r>
            <a:r>
              <a:rPr lang="fr-FR" sz="3200" dirty="0" err="1" smtClean="0"/>
              <a:t>with</a:t>
            </a:r>
            <a:r>
              <a:rPr lang="fr-FR" sz="3200" dirty="0" smtClean="0"/>
              <a:t> the commercial transport of </a:t>
            </a:r>
            <a:r>
              <a:rPr lang="fr-FR" sz="3200" dirty="0" err="1" smtClean="0"/>
              <a:t>goods</a:t>
            </a:r>
            <a:r>
              <a:rPr lang="fr-FR" sz="3200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7273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participation in class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 </a:t>
            </a:r>
            <a:r>
              <a:rPr lang="fr-FR" sz="2800" dirty="0" smtClean="0"/>
              <a:t>In </a:t>
            </a:r>
            <a:r>
              <a:rPr lang="fr-FR" sz="2800" dirty="0" err="1" smtClean="0"/>
              <a:t>your</a:t>
            </a:r>
            <a:r>
              <a:rPr lang="fr-FR" sz="2800" dirty="0" smtClean="0"/>
              <a:t> group </a:t>
            </a:r>
            <a:r>
              <a:rPr lang="fr-FR" sz="2800" dirty="0" err="1" smtClean="0"/>
              <a:t>discuss</a:t>
            </a:r>
            <a:r>
              <a:rPr lang="fr-FR" sz="2800" dirty="0" smtClean="0"/>
              <a:t> the </a:t>
            </a:r>
            <a:r>
              <a:rPr lang="fr-FR" sz="2800" dirty="0" err="1" smtClean="0"/>
              <a:t>following</a:t>
            </a:r>
            <a:r>
              <a:rPr lang="fr-FR" sz="2800" dirty="0" smtClean="0"/>
              <a:t>:</a:t>
            </a:r>
          </a:p>
          <a:p>
            <a:endParaRPr lang="fr-FR" sz="2800" dirty="0"/>
          </a:p>
          <a:p>
            <a:r>
              <a:rPr lang="fr-FR" sz="2800" dirty="0" smtClean="0"/>
              <a:t>1. </a:t>
            </a:r>
            <a:r>
              <a:rPr lang="fr-FR" sz="2800" dirty="0" err="1"/>
              <a:t>W</a:t>
            </a:r>
            <a:r>
              <a:rPr lang="fr-FR" sz="2800" dirty="0" err="1" smtClean="0"/>
              <a:t>hat</a:t>
            </a:r>
            <a:r>
              <a:rPr lang="fr-FR" sz="2800" dirty="0" smtClean="0"/>
              <a:t> are </a:t>
            </a:r>
            <a:r>
              <a:rPr lang="fr-FR" sz="2800" dirty="0" err="1" smtClean="0"/>
              <a:t>investments</a:t>
            </a:r>
            <a:r>
              <a:rPr lang="fr-FR" sz="2800" dirty="0" smtClean="0"/>
              <a:t>?</a:t>
            </a:r>
          </a:p>
          <a:p>
            <a:r>
              <a:rPr lang="fr-FR" sz="2800" dirty="0" smtClean="0"/>
              <a:t>2. </a:t>
            </a:r>
            <a:r>
              <a:rPr lang="fr-FR" sz="2800" dirty="0" err="1" smtClean="0"/>
              <a:t>Give</a:t>
            </a:r>
            <a:r>
              <a:rPr lang="fr-FR" sz="2800" dirty="0" smtClean="0"/>
              <a:t> </a:t>
            </a:r>
            <a:r>
              <a:rPr lang="fr-FR" sz="2800" dirty="0" err="1" smtClean="0"/>
              <a:t>some</a:t>
            </a:r>
            <a:r>
              <a:rPr lang="fr-FR" sz="2800" dirty="0" smtClean="0"/>
              <a:t> </a:t>
            </a:r>
            <a:r>
              <a:rPr lang="fr-FR" sz="2800" dirty="0" err="1" smtClean="0"/>
              <a:t>examples</a:t>
            </a:r>
            <a:r>
              <a:rPr lang="fr-FR" sz="2800" dirty="0" smtClean="0"/>
              <a:t> of </a:t>
            </a:r>
            <a:r>
              <a:rPr lang="fr-FR" sz="2800" dirty="0" err="1" smtClean="0"/>
              <a:t>investments</a:t>
            </a:r>
            <a:r>
              <a:rPr lang="fr-FR" sz="2800" dirty="0" smtClean="0"/>
              <a:t>?</a:t>
            </a:r>
          </a:p>
          <a:p>
            <a:r>
              <a:rPr lang="fr-FR" sz="2800" dirty="0"/>
              <a:t>3</a:t>
            </a:r>
            <a:r>
              <a:rPr lang="fr-FR" sz="2800" dirty="0" smtClean="0"/>
              <a:t>. </a:t>
            </a:r>
            <a:r>
              <a:rPr lang="fr-FR" sz="2800" dirty="0" err="1" smtClean="0"/>
              <a:t>What</a:t>
            </a:r>
            <a:r>
              <a:rPr lang="fr-FR" sz="2800" dirty="0" smtClean="0"/>
              <a:t> are </a:t>
            </a:r>
            <a:r>
              <a:rPr lang="fr-FR" sz="2800" dirty="0" err="1" smtClean="0"/>
              <a:t>assets</a:t>
            </a:r>
            <a:r>
              <a:rPr lang="fr-FR" sz="2800" dirty="0" smtClean="0"/>
              <a:t>? </a:t>
            </a:r>
          </a:p>
          <a:p>
            <a:r>
              <a:rPr lang="fr-FR" sz="2800" dirty="0"/>
              <a:t>4</a:t>
            </a:r>
            <a:r>
              <a:rPr lang="fr-FR" sz="2800" dirty="0" smtClean="0"/>
              <a:t>. </a:t>
            </a:r>
            <a:r>
              <a:rPr lang="fr-FR" sz="2800" dirty="0" err="1" smtClean="0"/>
              <a:t>Give</a:t>
            </a:r>
            <a:r>
              <a:rPr lang="fr-FR" sz="2800" dirty="0" smtClean="0"/>
              <a:t> </a:t>
            </a:r>
            <a:r>
              <a:rPr lang="fr-FR" sz="2800" dirty="0" err="1" smtClean="0"/>
              <a:t>some</a:t>
            </a:r>
            <a:r>
              <a:rPr lang="fr-FR" sz="2800" dirty="0" smtClean="0"/>
              <a:t> </a:t>
            </a:r>
            <a:r>
              <a:rPr lang="fr-FR" sz="2800" dirty="0" err="1" smtClean="0"/>
              <a:t>examples</a:t>
            </a:r>
            <a:r>
              <a:rPr lang="fr-FR" sz="2800" dirty="0" smtClean="0"/>
              <a:t> of </a:t>
            </a:r>
            <a:r>
              <a:rPr lang="fr-FR" sz="2800" dirty="0" err="1" smtClean="0"/>
              <a:t>assets</a:t>
            </a:r>
            <a:r>
              <a:rPr lang="fr-FR" sz="2800" dirty="0" smtClean="0"/>
              <a:t>?</a:t>
            </a:r>
          </a:p>
          <a:p>
            <a:r>
              <a:rPr lang="fr-FR" sz="2800" dirty="0"/>
              <a:t>5</a:t>
            </a:r>
            <a:r>
              <a:rPr lang="fr-FR" sz="2800" dirty="0" smtClean="0"/>
              <a:t>. </a:t>
            </a:r>
            <a:r>
              <a:rPr lang="fr-FR" sz="2800" dirty="0" err="1"/>
              <a:t>W</a:t>
            </a:r>
            <a:r>
              <a:rPr lang="fr-FR" sz="2800" dirty="0" err="1" smtClean="0"/>
              <a:t>hat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the </a:t>
            </a:r>
            <a:r>
              <a:rPr lang="fr-FR" sz="2800" dirty="0" err="1" smtClean="0"/>
              <a:t>difference</a:t>
            </a:r>
            <a:r>
              <a:rPr lang="fr-FR" sz="2800" dirty="0" smtClean="0"/>
              <a:t> </a:t>
            </a:r>
            <a:r>
              <a:rPr lang="fr-FR" sz="2800" dirty="0" err="1" smtClean="0"/>
              <a:t>between</a:t>
            </a:r>
            <a:r>
              <a:rPr lang="fr-FR" sz="2800" dirty="0" smtClean="0"/>
              <a:t> an </a:t>
            </a:r>
            <a:r>
              <a:rPr lang="fr-FR" sz="2800" dirty="0" err="1" smtClean="0"/>
              <a:t>investment</a:t>
            </a:r>
            <a:r>
              <a:rPr lang="fr-FR" sz="2800" dirty="0" smtClean="0"/>
              <a:t> and an </a:t>
            </a:r>
            <a:r>
              <a:rPr lang="fr-FR" sz="2800" dirty="0" err="1" smtClean="0"/>
              <a:t>asset</a:t>
            </a:r>
            <a:r>
              <a:rPr lang="fr-FR" sz="2800" dirty="0" smtClean="0"/>
              <a:t>?</a:t>
            </a:r>
            <a:endParaRPr lang="fr-FR" sz="2800" dirty="0"/>
          </a:p>
          <a:p>
            <a:r>
              <a:rPr lang="fr-FR" sz="2800" i="1" u="sng" dirty="0" smtClean="0"/>
              <a:t>Write down </a:t>
            </a:r>
            <a:r>
              <a:rPr lang="fr-FR" sz="2800" i="1" u="sng" dirty="0" err="1" smtClean="0"/>
              <a:t>your</a:t>
            </a:r>
            <a:r>
              <a:rPr lang="fr-FR" sz="2800" i="1" u="sng" dirty="0" smtClean="0"/>
              <a:t> </a:t>
            </a:r>
            <a:r>
              <a:rPr lang="fr-FR" sz="2800" i="1" u="sng" dirty="0" err="1" smtClean="0"/>
              <a:t>work</a:t>
            </a:r>
            <a:r>
              <a:rPr lang="fr-FR" sz="2800" i="1" u="sng" dirty="0" smtClean="0"/>
              <a:t> and </a:t>
            </a:r>
            <a:r>
              <a:rPr lang="fr-FR" sz="2800" i="1" u="sng" dirty="0" err="1" smtClean="0"/>
              <a:t>explain</a:t>
            </a:r>
            <a:r>
              <a:rPr lang="fr-FR" sz="2800" i="1" u="sng" dirty="0" smtClean="0"/>
              <a:t> </a:t>
            </a:r>
            <a:r>
              <a:rPr lang="fr-FR" sz="2800" i="1" u="sng" dirty="0" err="1" smtClean="0"/>
              <a:t>your</a:t>
            </a:r>
            <a:r>
              <a:rPr lang="fr-FR" sz="2800" i="1" u="sng" dirty="0" smtClean="0"/>
              <a:t> </a:t>
            </a:r>
            <a:r>
              <a:rPr lang="fr-FR" sz="2800" i="1" u="sng" dirty="0" err="1" smtClean="0"/>
              <a:t>work</a:t>
            </a:r>
            <a:r>
              <a:rPr lang="fr-FR" sz="2800" i="1" u="sng" dirty="0" smtClean="0"/>
              <a:t> to the class</a:t>
            </a:r>
            <a:endParaRPr lang="fr-FR" sz="2800" i="1" u="sng" dirty="0"/>
          </a:p>
        </p:txBody>
      </p:sp>
    </p:spTree>
    <p:extLst>
      <p:ext uri="{BB962C8B-B14F-4D97-AF65-F5344CB8AC3E}">
        <p14:creationId xmlns:p14="http://schemas.microsoft.com/office/powerpoint/2010/main" val="67601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 smtClean="0"/>
              <a:t>6. He </a:t>
            </a:r>
            <a:r>
              <a:rPr lang="fr-FR" sz="2800" dirty="0" err="1" smtClean="0"/>
              <a:t>learnt</a:t>
            </a:r>
            <a:r>
              <a:rPr lang="fr-FR" sz="2800" dirty="0" smtClean="0"/>
              <a:t> </a:t>
            </a:r>
            <a:r>
              <a:rPr lang="fr-FR" sz="2800" dirty="0" err="1" smtClean="0"/>
              <a:t>so</a:t>
            </a:r>
            <a:r>
              <a:rPr lang="fr-FR" sz="2800" dirty="0" smtClean="0"/>
              <a:t> </a:t>
            </a:r>
            <a:r>
              <a:rPr lang="fr-FR" sz="2800" dirty="0" err="1" smtClean="0"/>
              <a:t>much</a:t>
            </a:r>
            <a:r>
              <a:rPr lang="fr-FR" sz="2800" dirty="0" smtClean="0"/>
              <a:t> </a:t>
            </a:r>
            <a:r>
              <a:rPr lang="fr-FR" sz="2800" dirty="0" err="1" smtClean="0"/>
              <a:t>from</a:t>
            </a:r>
            <a:r>
              <a:rPr lang="fr-FR" sz="2800" dirty="0" smtClean="0"/>
              <a:t> </a:t>
            </a:r>
            <a:r>
              <a:rPr lang="fr-FR" sz="2800" dirty="0" err="1" smtClean="0"/>
              <a:t>his</a:t>
            </a:r>
            <a:r>
              <a:rPr lang="fr-FR" sz="2800" dirty="0" smtClean="0"/>
              <a:t> parents.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did</a:t>
            </a:r>
            <a:r>
              <a:rPr lang="fr-FR" sz="2800" dirty="0" smtClean="0"/>
              <a:t> </a:t>
            </a:r>
            <a:r>
              <a:rPr lang="fr-FR" sz="2800" dirty="0" err="1" smtClean="0"/>
              <a:t>they</a:t>
            </a:r>
            <a:r>
              <a:rPr lang="fr-FR" sz="2800" dirty="0" smtClean="0"/>
              <a:t> </a:t>
            </a:r>
            <a:r>
              <a:rPr lang="fr-FR" sz="2800" dirty="0" err="1" smtClean="0"/>
              <a:t>teach</a:t>
            </a:r>
            <a:r>
              <a:rPr lang="fr-FR" sz="2800" dirty="0" smtClean="0"/>
              <a:t> </a:t>
            </a:r>
            <a:r>
              <a:rPr lang="fr-FR" sz="2800" dirty="0" err="1" smtClean="0"/>
              <a:t>their</a:t>
            </a:r>
            <a:r>
              <a:rPr lang="fr-FR" sz="2800" dirty="0" smtClean="0"/>
              <a:t> </a:t>
            </a:r>
            <a:r>
              <a:rPr lang="fr-FR" sz="2800" dirty="0" err="1" smtClean="0"/>
              <a:t>children</a:t>
            </a:r>
            <a:r>
              <a:rPr lang="fr-FR" sz="2800" dirty="0" smtClean="0"/>
              <a:t>? To </a:t>
            </a:r>
            <a:r>
              <a:rPr lang="fr-FR" sz="2800" dirty="0" err="1" smtClean="0"/>
              <a:t>understand</a:t>
            </a:r>
            <a:r>
              <a:rPr lang="fr-FR" sz="2800" dirty="0" smtClean="0"/>
              <a:t> the value of money and how </a:t>
            </a:r>
            <a:r>
              <a:rPr lang="fr-FR" sz="2800" dirty="0" err="1" smtClean="0"/>
              <a:t>much</a:t>
            </a:r>
            <a:r>
              <a:rPr lang="fr-FR" sz="2800" dirty="0" smtClean="0"/>
              <a:t> hard </a:t>
            </a:r>
            <a:r>
              <a:rPr lang="fr-FR" sz="2800" dirty="0" err="1" smtClean="0"/>
              <a:t>work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needed</a:t>
            </a:r>
            <a:r>
              <a:rPr lang="fr-FR" sz="2800" dirty="0" smtClean="0"/>
              <a:t> to </a:t>
            </a:r>
            <a:r>
              <a:rPr lang="fr-FR" sz="2800" dirty="0" err="1" smtClean="0"/>
              <a:t>create</a:t>
            </a:r>
            <a:r>
              <a:rPr lang="fr-FR" sz="2800" dirty="0" smtClean="0"/>
              <a:t> </a:t>
            </a:r>
            <a:r>
              <a:rPr lang="fr-FR" sz="2800" dirty="0" err="1" smtClean="0"/>
              <a:t>success</a:t>
            </a:r>
            <a:r>
              <a:rPr lang="fr-FR" sz="2800" dirty="0" smtClean="0"/>
              <a:t> and </a:t>
            </a:r>
            <a:r>
              <a:rPr lang="fr-FR" sz="2800" dirty="0" err="1" smtClean="0"/>
              <a:t>wealth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7.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was</a:t>
            </a:r>
            <a:r>
              <a:rPr lang="fr-FR" sz="2800" dirty="0" smtClean="0"/>
              <a:t> the gift </a:t>
            </a:r>
            <a:r>
              <a:rPr lang="fr-FR" sz="2800" dirty="0" err="1" smtClean="0"/>
              <a:t>he</a:t>
            </a:r>
            <a:r>
              <a:rPr lang="fr-FR" sz="2800" dirty="0" smtClean="0"/>
              <a:t> </a:t>
            </a:r>
            <a:r>
              <a:rPr lang="fr-FR" sz="2800" dirty="0" err="1" smtClean="0"/>
              <a:t>got</a:t>
            </a:r>
            <a:r>
              <a:rPr lang="fr-FR" sz="2800" dirty="0" smtClean="0"/>
              <a:t> for </a:t>
            </a:r>
            <a:r>
              <a:rPr lang="fr-FR" sz="2800" dirty="0" err="1" smtClean="0"/>
              <a:t>his</a:t>
            </a:r>
            <a:r>
              <a:rPr lang="fr-FR" sz="2800" dirty="0" smtClean="0"/>
              <a:t> 11th </a:t>
            </a:r>
            <a:r>
              <a:rPr lang="fr-FR" sz="2800" dirty="0" err="1" smtClean="0"/>
              <a:t>birthday</a:t>
            </a:r>
            <a:r>
              <a:rPr lang="fr-FR" sz="2800" dirty="0" smtClean="0"/>
              <a:t>? A basic 100cc kart.</a:t>
            </a:r>
          </a:p>
          <a:p>
            <a:r>
              <a:rPr lang="fr-FR" sz="2800" dirty="0" smtClean="0"/>
              <a:t>8. </a:t>
            </a:r>
            <a:r>
              <a:rPr lang="fr-FR" sz="2800" dirty="0" err="1" smtClean="0"/>
              <a:t>When</a:t>
            </a:r>
            <a:r>
              <a:rPr lang="fr-FR" sz="2800" dirty="0" smtClean="0"/>
              <a:t> </a:t>
            </a:r>
            <a:r>
              <a:rPr lang="fr-FR" sz="2800" dirty="0" err="1" smtClean="0"/>
              <a:t>did</a:t>
            </a:r>
            <a:r>
              <a:rPr lang="fr-FR" sz="2800" dirty="0" smtClean="0"/>
              <a:t> </a:t>
            </a:r>
            <a:r>
              <a:rPr lang="fr-FR" sz="2800" dirty="0" err="1" smtClean="0"/>
              <a:t>he</a:t>
            </a:r>
            <a:r>
              <a:rPr lang="fr-FR" sz="2800" dirty="0" smtClean="0"/>
              <a:t> switch </a:t>
            </a:r>
            <a:r>
              <a:rPr lang="fr-FR" sz="2800" dirty="0" err="1" smtClean="0"/>
              <a:t>from</a:t>
            </a:r>
            <a:r>
              <a:rPr lang="fr-FR" sz="2800" dirty="0" smtClean="0"/>
              <a:t> karting to </a:t>
            </a:r>
            <a:r>
              <a:rPr lang="fr-FR" sz="2800" dirty="0" err="1" smtClean="0"/>
              <a:t>motor</a:t>
            </a:r>
            <a:r>
              <a:rPr lang="fr-FR" sz="2800" dirty="0" smtClean="0"/>
              <a:t> </a:t>
            </a:r>
            <a:r>
              <a:rPr lang="fr-FR" sz="2800" dirty="0" err="1" smtClean="0"/>
              <a:t>racing</a:t>
            </a:r>
            <a:r>
              <a:rPr lang="fr-FR" sz="2800" dirty="0" smtClean="0"/>
              <a:t>? In </a:t>
            </a:r>
            <a:r>
              <a:rPr lang="fr-FR" sz="2800" dirty="0" err="1" smtClean="0"/>
              <a:t>his</a:t>
            </a:r>
            <a:r>
              <a:rPr lang="fr-FR" sz="2800" dirty="0" smtClean="0"/>
              <a:t> </a:t>
            </a:r>
            <a:r>
              <a:rPr lang="fr-FR" sz="2800" dirty="0" err="1" smtClean="0"/>
              <a:t>late</a:t>
            </a:r>
            <a:r>
              <a:rPr lang="fr-FR" sz="2800" dirty="0" smtClean="0"/>
              <a:t> </a:t>
            </a:r>
            <a:r>
              <a:rPr lang="fr-FR" sz="2800" dirty="0" err="1" smtClean="0"/>
              <a:t>teens</a:t>
            </a:r>
            <a:r>
              <a:rPr lang="fr-FR" sz="2800" dirty="0" smtClean="0"/>
              <a:t>, in 1989.</a:t>
            </a:r>
          </a:p>
          <a:p>
            <a:r>
              <a:rPr lang="fr-FR" sz="2800" dirty="0" smtClean="0"/>
              <a:t>9.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does</a:t>
            </a:r>
            <a:r>
              <a:rPr lang="fr-FR" sz="2800" dirty="0" smtClean="0"/>
              <a:t> ‘</a:t>
            </a:r>
            <a:r>
              <a:rPr lang="fr-FR" sz="2800" dirty="0" err="1" smtClean="0"/>
              <a:t>scraping</a:t>
            </a:r>
            <a:r>
              <a:rPr lang="fr-FR" sz="2800" dirty="0" smtClean="0"/>
              <a:t> extra money </a:t>
            </a:r>
            <a:r>
              <a:rPr lang="fr-FR" sz="2800" dirty="0" err="1" smtClean="0"/>
              <a:t>together</a:t>
            </a:r>
            <a:r>
              <a:rPr lang="fr-FR" sz="2800" dirty="0" smtClean="0"/>
              <a:t>’ </a:t>
            </a:r>
            <a:r>
              <a:rPr lang="fr-FR" sz="2800" dirty="0" err="1" smtClean="0"/>
              <a:t>mean</a:t>
            </a:r>
            <a:r>
              <a:rPr lang="fr-FR" sz="2800" dirty="0" smtClean="0"/>
              <a:t>? To put </a:t>
            </a:r>
            <a:r>
              <a:rPr lang="fr-FR" sz="2800" dirty="0" err="1" smtClean="0"/>
              <a:t>amounts</a:t>
            </a:r>
            <a:r>
              <a:rPr lang="fr-FR" sz="2800" dirty="0" smtClean="0"/>
              <a:t> of money </a:t>
            </a:r>
            <a:r>
              <a:rPr lang="fr-FR" sz="2800" dirty="0" err="1" smtClean="0"/>
              <a:t>together</a:t>
            </a:r>
            <a:r>
              <a:rPr lang="fr-FR" sz="2800" dirty="0" smtClean="0"/>
              <a:t> by </a:t>
            </a:r>
            <a:r>
              <a:rPr lang="fr-FR" sz="2800" dirty="0" err="1" smtClean="0"/>
              <a:t>any</a:t>
            </a:r>
            <a:r>
              <a:rPr lang="fr-FR" sz="2800" dirty="0" smtClean="0"/>
              <a:t> </a:t>
            </a:r>
            <a:r>
              <a:rPr lang="fr-FR" sz="2800" dirty="0" err="1" smtClean="0"/>
              <a:t>means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10. Is the last </a:t>
            </a:r>
            <a:r>
              <a:rPr lang="fr-FR" sz="2800" dirty="0" err="1" smtClean="0"/>
              <a:t>category</a:t>
            </a:r>
            <a:r>
              <a:rPr lang="fr-FR" sz="2800" dirty="0" smtClean="0"/>
              <a:t> </a:t>
            </a:r>
            <a:r>
              <a:rPr lang="fr-FR" sz="2800" dirty="0" err="1" smtClean="0"/>
              <a:t>before</a:t>
            </a:r>
            <a:r>
              <a:rPr lang="fr-FR" sz="2800" dirty="0" smtClean="0"/>
              <a:t> Formula One </a:t>
            </a:r>
            <a:r>
              <a:rPr lang="fr-FR" sz="2800" dirty="0" err="1" smtClean="0"/>
              <a:t>called</a:t>
            </a:r>
            <a:r>
              <a:rPr lang="fr-FR" sz="2800" dirty="0" smtClean="0"/>
              <a:t> Formula 2000? No F3000.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3861787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sz="2800" dirty="0" smtClean="0"/>
              <a:t>11. How </a:t>
            </a:r>
            <a:r>
              <a:rPr lang="fr-FR" sz="2800" dirty="0" err="1" smtClean="0"/>
              <a:t>did</a:t>
            </a:r>
            <a:r>
              <a:rPr lang="fr-FR" sz="2800" dirty="0" smtClean="0"/>
              <a:t> </a:t>
            </a:r>
            <a:r>
              <a:rPr lang="fr-FR" sz="2800" dirty="0" err="1" smtClean="0"/>
              <a:t>he</a:t>
            </a:r>
            <a:r>
              <a:rPr lang="fr-FR" sz="2800" dirty="0" smtClean="0"/>
              <a:t> </a:t>
            </a:r>
            <a:r>
              <a:rPr lang="fr-FR" sz="2800" dirty="0" err="1" smtClean="0"/>
              <a:t>accumulate</a:t>
            </a:r>
            <a:r>
              <a:rPr lang="fr-FR" sz="2800" dirty="0" smtClean="0"/>
              <a:t> £30 000? </a:t>
            </a:r>
            <a:r>
              <a:rPr lang="fr-FR" sz="2800" dirty="0" err="1" smtClean="0"/>
              <a:t>Through</a:t>
            </a:r>
            <a:r>
              <a:rPr lang="fr-FR" sz="2800" dirty="0" smtClean="0"/>
              <a:t> a </a:t>
            </a:r>
            <a:r>
              <a:rPr lang="fr-FR" sz="2800" dirty="0" err="1" smtClean="0"/>
              <a:t>combination</a:t>
            </a:r>
            <a:r>
              <a:rPr lang="fr-FR" sz="2800" dirty="0" smtClean="0"/>
              <a:t> of </a:t>
            </a:r>
            <a:r>
              <a:rPr lang="fr-FR" sz="2800" dirty="0" err="1" smtClean="0"/>
              <a:t>sponsorship</a:t>
            </a:r>
            <a:r>
              <a:rPr lang="fr-FR" sz="2800" dirty="0" smtClean="0"/>
              <a:t> deals, </a:t>
            </a:r>
            <a:r>
              <a:rPr lang="fr-FR" sz="2800" dirty="0" err="1" smtClean="0"/>
              <a:t>savings</a:t>
            </a:r>
            <a:r>
              <a:rPr lang="fr-FR" sz="2800" dirty="0" smtClean="0"/>
              <a:t> and a </a:t>
            </a:r>
            <a:r>
              <a:rPr lang="fr-FR" sz="2800" dirty="0" err="1" smtClean="0"/>
              <a:t>generous</a:t>
            </a:r>
            <a:r>
              <a:rPr lang="fr-FR" sz="2800" dirty="0" smtClean="0"/>
              <a:t> gift </a:t>
            </a:r>
            <a:r>
              <a:rPr lang="fr-FR" sz="2800" dirty="0" err="1" smtClean="0"/>
              <a:t>from</a:t>
            </a:r>
            <a:r>
              <a:rPr lang="fr-FR" sz="2800" dirty="0" smtClean="0"/>
              <a:t> a relative.</a:t>
            </a:r>
          </a:p>
          <a:p>
            <a:r>
              <a:rPr lang="fr-FR" sz="2800" dirty="0" smtClean="0"/>
              <a:t>12. </a:t>
            </a:r>
            <a:r>
              <a:rPr lang="fr-FR" sz="2800" dirty="0" err="1" smtClean="0"/>
              <a:t>Who</a:t>
            </a:r>
            <a:r>
              <a:rPr lang="fr-FR" sz="2800" dirty="0" smtClean="0"/>
              <a:t> </a:t>
            </a:r>
            <a:r>
              <a:rPr lang="fr-FR" sz="2800" dirty="0" err="1" smtClean="0"/>
              <a:t>were</a:t>
            </a:r>
            <a:r>
              <a:rPr lang="fr-FR" sz="2800" dirty="0" smtClean="0"/>
              <a:t> the </a:t>
            </a:r>
            <a:r>
              <a:rPr lang="fr-FR" sz="2800" dirty="0" err="1" smtClean="0"/>
              <a:t>three</a:t>
            </a:r>
            <a:r>
              <a:rPr lang="fr-FR" sz="2800" dirty="0" smtClean="0"/>
              <a:t> world champions </a:t>
            </a:r>
            <a:r>
              <a:rPr lang="fr-FR" sz="2800" dirty="0" err="1" smtClean="0"/>
              <a:t>he</a:t>
            </a:r>
            <a:r>
              <a:rPr lang="fr-FR" sz="2800" dirty="0" smtClean="0"/>
              <a:t> </a:t>
            </a:r>
            <a:r>
              <a:rPr lang="fr-FR" sz="2800" dirty="0" err="1" smtClean="0"/>
              <a:t>worked</a:t>
            </a:r>
            <a:r>
              <a:rPr lang="fr-FR" sz="2800" dirty="0" smtClean="0"/>
              <a:t> </a:t>
            </a:r>
            <a:r>
              <a:rPr lang="fr-FR" sz="2800" dirty="0" err="1" smtClean="0"/>
              <a:t>with</a:t>
            </a:r>
            <a:r>
              <a:rPr lang="fr-FR" sz="2800" dirty="0" smtClean="0"/>
              <a:t>? Nigel Mansell, Alain Prost and Ayrton Senna.</a:t>
            </a:r>
          </a:p>
          <a:p>
            <a:r>
              <a:rPr lang="fr-FR" sz="2800" dirty="0" smtClean="0"/>
              <a:t>13. How </a:t>
            </a:r>
            <a:r>
              <a:rPr lang="fr-FR" sz="2800" dirty="0" err="1" smtClean="0"/>
              <a:t>much</a:t>
            </a:r>
            <a:r>
              <a:rPr lang="fr-FR" sz="2800" dirty="0" smtClean="0"/>
              <a:t> </a:t>
            </a:r>
            <a:r>
              <a:rPr lang="fr-FR" sz="2800" dirty="0" err="1" smtClean="0"/>
              <a:t>did</a:t>
            </a:r>
            <a:r>
              <a:rPr lang="fr-FR" sz="2800" dirty="0" smtClean="0"/>
              <a:t> Williams </a:t>
            </a:r>
            <a:r>
              <a:rPr lang="fr-FR" sz="2800" dirty="0" err="1" smtClean="0"/>
              <a:t>pay</a:t>
            </a:r>
            <a:r>
              <a:rPr lang="fr-FR" sz="2800" dirty="0" smtClean="0"/>
              <a:t> </a:t>
            </a:r>
            <a:r>
              <a:rPr lang="fr-FR" sz="2800" dirty="0" err="1" smtClean="0"/>
              <a:t>him</a:t>
            </a:r>
            <a:r>
              <a:rPr lang="fr-FR" sz="2800" dirty="0" smtClean="0"/>
              <a:t> per race? £5 000</a:t>
            </a:r>
          </a:p>
          <a:p>
            <a:r>
              <a:rPr lang="fr-FR" sz="2800" dirty="0" smtClean="0"/>
              <a:t>14. </a:t>
            </a:r>
            <a:r>
              <a:rPr lang="fr-FR" sz="2800" dirty="0" err="1" smtClean="0"/>
              <a:t>What</a:t>
            </a:r>
            <a:r>
              <a:rPr lang="fr-FR" sz="2800" dirty="0" smtClean="0"/>
              <a:t> position </a:t>
            </a:r>
            <a:r>
              <a:rPr lang="fr-FR" sz="2800" dirty="0" err="1" smtClean="0"/>
              <a:t>did</a:t>
            </a:r>
            <a:r>
              <a:rPr lang="fr-FR" sz="2800" dirty="0" smtClean="0"/>
              <a:t> </a:t>
            </a:r>
            <a:r>
              <a:rPr lang="fr-FR" sz="2800" dirty="0" err="1" smtClean="0"/>
              <a:t>he</a:t>
            </a:r>
            <a:r>
              <a:rPr lang="fr-FR" sz="2800" dirty="0" smtClean="0"/>
              <a:t> come in the Canadian Grand prix? 5th</a:t>
            </a:r>
          </a:p>
          <a:p>
            <a:r>
              <a:rPr lang="fr-FR" sz="2800" dirty="0" smtClean="0"/>
              <a:t>15. Nigel Mansell </a:t>
            </a:r>
            <a:r>
              <a:rPr lang="fr-FR" sz="2800" dirty="0" err="1" smtClean="0"/>
              <a:t>was</a:t>
            </a:r>
            <a:r>
              <a:rPr lang="fr-FR" sz="2800" dirty="0" smtClean="0"/>
              <a:t> </a:t>
            </a:r>
            <a:r>
              <a:rPr lang="fr-FR" sz="2800" dirty="0" err="1" smtClean="0"/>
              <a:t>rumoured</a:t>
            </a:r>
            <a:r>
              <a:rPr lang="fr-FR" sz="2800" dirty="0" smtClean="0"/>
              <a:t> to 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dirty="0" err="1" smtClean="0"/>
              <a:t>paid</a:t>
            </a:r>
            <a:r>
              <a:rPr lang="fr-FR" sz="2800" dirty="0" smtClean="0"/>
              <a:t> £1 million per race. How </a:t>
            </a:r>
            <a:r>
              <a:rPr lang="fr-FR" sz="2800" dirty="0" err="1" smtClean="0"/>
              <a:t>much</a:t>
            </a:r>
            <a:r>
              <a:rPr lang="fr-FR" sz="2800" dirty="0" smtClean="0"/>
              <a:t> </a:t>
            </a:r>
            <a:r>
              <a:rPr lang="fr-FR" sz="2800" dirty="0" err="1" smtClean="0"/>
              <a:t>did</a:t>
            </a:r>
            <a:r>
              <a:rPr lang="fr-FR" sz="2800" dirty="0" smtClean="0"/>
              <a:t> </a:t>
            </a:r>
            <a:r>
              <a:rPr lang="fr-FR" sz="2800" dirty="0"/>
              <a:t>D</a:t>
            </a:r>
            <a:r>
              <a:rPr lang="fr-FR" sz="2800" dirty="0" smtClean="0"/>
              <a:t>avid </a:t>
            </a:r>
            <a:r>
              <a:rPr lang="fr-FR" sz="2800" dirty="0" err="1" smtClean="0"/>
              <a:t>earn</a:t>
            </a:r>
            <a:r>
              <a:rPr lang="fr-FR" sz="2800" dirty="0" smtClean="0"/>
              <a:t> a race? £5 000 per race, </a:t>
            </a:r>
            <a:r>
              <a:rPr lang="fr-FR" sz="2800" dirty="0" err="1" smtClean="0"/>
              <a:t>then</a:t>
            </a:r>
            <a:r>
              <a:rPr lang="fr-FR" sz="2800" dirty="0" smtClean="0"/>
              <a:t> the </a:t>
            </a:r>
            <a:r>
              <a:rPr lang="fr-FR" sz="2800" dirty="0" err="1" smtClean="0"/>
              <a:t>next</a:t>
            </a:r>
            <a:r>
              <a:rPr lang="fr-FR" sz="2800" dirty="0" smtClean="0"/>
              <a:t> </a:t>
            </a:r>
            <a:r>
              <a:rPr lang="fr-FR" sz="2800" dirty="0" err="1" smtClean="0"/>
              <a:t>year</a:t>
            </a:r>
            <a:r>
              <a:rPr lang="fr-FR" sz="2800" dirty="0" smtClean="0"/>
              <a:t> </a:t>
            </a:r>
            <a:r>
              <a:rPr lang="fr-FR" sz="2800" dirty="0" err="1" smtClean="0"/>
              <a:t>he</a:t>
            </a:r>
            <a:r>
              <a:rPr lang="fr-FR" sz="2800" dirty="0" smtClean="0"/>
              <a:t> </a:t>
            </a:r>
            <a:r>
              <a:rPr lang="fr-FR" sz="2800" dirty="0" err="1" smtClean="0"/>
              <a:t>was</a:t>
            </a:r>
            <a:r>
              <a:rPr lang="fr-FR" sz="2800" dirty="0" smtClean="0"/>
              <a:t> </a:t>
            </a:r>
            <a:r>
              <a:rPr lang="fr-FR" sz="2800" dirty="0" err="1" smtClean="0"/>
              <a:t>paid</a:t>
            </a:r>
            <a:r>
              <a:rPr lang="fr-FR" sz="2800" dirty="0" smtClean="0"/>
              <a:t> £500 000 and the </a:t>
            </a:r>
            <a:r>
              <a:rPr lang="fr-FR" sz="2800" dirty="0" err="1" smtClean="0"/>
              <a:t>year</a:t>
            </a:r>
            <a:r>
              <a:rPr lang="fr-FR" sz="2800" dirty="0" smtClean="0"/>
              <a:t> </a:t>
            </a:r>
            <a:r>
              <a:rPr lang="fr-FR" sz="2800" dirty="0" err="1" smtClean="0"/>
              <a:t>after</a:t>
            </a:r>
            <a:r>
              <a:rPr lang="fr-FR" sz="2800" dirty="0" smtClean="0"/>
              <a:t> </a:t>
            </a:r>
            <a:r>
              <a:rPr lang="fr-FR" sz="2800" dirty="0" err="1" smtClean="0"/>
              <a:t>that</a:t>
            </a:r>
            <a:r>
              <a:rPr lang="fr-FR" sz="2800" dirty="0" smtClean="0"/>
              <a:t> </a:t>
            </a:r>
            <a:r>
              <a:rPr lang="fr-FR" sz="2800" dirty="0" err="1" smtClean="0"/>
              <a:t>several</a:t>
            </a:r>
            <a:r>
              <a:rPr lang="fr-FR" sz="2800" dirty="0" smtClean="0"/>
              <a:t> million.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327438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000" dirty="0" smtClean="0"/>
              <a:t>16. </a:t>
            </a:r>
            <a:r>
              <a:rPr lang="fr-FR" sz="2000" dirty="0" err="1" smtClean="0"/>
              <a:t>Who</a:t>
            </a:r>
            <a:r>
              <a:rPr lang="fr-FR" sz="2000" dirty="0" smtClean="0"/>
              <a:t> </a:t>
            </a:r>
            <a:r>
              <a:rPr lang="fr-FR" sz="2000" dirty="0" err="1" smtClean="0"/>
              <a:t>did</a:t>
            </a:r>
            <a:r>
              <a:rPr lang="fr-FR" sz="2000" dirty="0" smtClean="0"/>
              <a:t> </a:t>
            </a:r>
            <a:r>
              <a:rPr lang="fr-FR" sz="2000" dirty="0" err="1" smtClean="0"/>
              <a:t>he</a:t>
            </a:r>
            <a:r>
              <a:rPr lang="fr-FR" sz="2000" dirty="0" smtClean="0"/>
              <a:t> </a:t>
            </a:r>
            <a:r>
              <a:rPr lang="fr-FR" sz="2000" dirty="0" err="1" smtClean="0"/>
              <a:t>liaise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to </a:t>
            </a:r>
            <a:r>
              <a:rPr lang="fr-FR" sz="2000" dirty="0" err="1" smtClean="0"/>
              <a:t>request</a:t>
            </a:r>
            <a:r>
              <a:rPr lang="fr-FR" sz="2000" dirty="0" smtClean="0"/>
              <a:t> a position as a test driver? Ferrari, Williams, Renault and Jaguar.</a:t>
            </a:r>
          </a:p>
          <a:p>
            <a:r>
              <a:rPr lang="fr-FR" sz="2000" dirty="0" smtClean="0"/>
              <a:t>17. </a:t>
            </a:r>
            <a:r>
              <a:rPr lang="fr-FR" sz="2000" dirty="0" err="1" smtClean="0"/>
              <a:t>When</a:t>
            </a:r>
            <a:r>
              <a:rPr lang="fr-FR" sz="2000" dirty="0" smtClean="0"/>
              <a:t> David </a:t>
            </a:r>
            <a:r>
              <a:rPr lang="fr-FR" sz="2000" dirty="0" err="1" smtClean="0"/>
              <a:t>raced</a:t>
            </a:r>
            <a:r>
              <a:rPr lang="fr-FR" sz="2000" dirty="0" smtClean="0"/>
              <a:t> for </a:t>
            </a:r>
            <a:r>
              <a:rPr lang="fr-FR" sz="2000" dirty="0" err="1" smtClean="0"/>
              <a:t>Red</a:t>
            </a:r>
            <a:r>
              <a:rPr lang="fr-FR" sz="2000" dirty="0" smtClean="0"/>
              <a:t> Bull </a:t>
            </a:r>
            <a:r>
              <a:rPr lang="fr-FR" sz="2000" dirty="0" err="1" smtClean="0"/>
              <a:t>what</a:t>
            </a:r>
            <a:r>
              <a:rPr lang="fr-FR" sz="2000" dirty="0" smtClean="0"/>
              <a:t> </a:t>
            </a:r>
            <a:r>
              <a:rPr lang="fr-FR" sz="2000" dirty="0" err="1" smtClean="0"/>
              <a:t>did</a:t>
            </a:r>
            <a:r>
              <a:rPr lang="fr-FR" sz="2000" dirty="0" smtClean="0"/>
              <a:t> </a:t>
            </a:r>
            <a:r>
              <a:rPr lang="fr-FR" sz="2000" dirty="0" err="1" smtClean="0"/>
              <a:t>he</a:t>
            </a:r>
            <a:r>
              <a:rPr lang="fr-FR" sz="2000" dirty="0" smtClean="0"/>
              <a:t> </a:t>
            </a:r>
            <a:r>
              <a:rPr lang="fr-FR" sz="2000" dirty="0" err="1" smtClean="0"/>
              <a:t>negotiate</a:t>
            </a:r>
            <a:r>
              <a:rPr lang="fr-FR" sz="2000" dirty="0" smtClean="0"/>
              <a:t>? A bonus </a:t>
            </a:r>
            <a:r>
              <a:rPr lang="fr-FR" sz="2000" dirty="0" err="1" smtClean="0"/>
              <a:t>pay</a:t>
            </a:r>
            <a:r>
              <a:rPr lang="fr-FR" sz="2000" dirty="0" smtClean="0"/>
              <a:t> agreement for points </a:t>
            </a:r>
            <a:r>
              <a:rPr lang="fr-FR" sz="2000" dirty="0" err="1" smtClean="0"/>
              <a:t>scored</a:t>
            </a:r>
            <a:r>
              <a:rPr lang="fr-FR" sz="2000" dirty="0" smtClean="0"/>
              <a:t> and podiums </a:t>
            </a:r>
            <a:r>
              <a:rPr lang="fr-FR" sz="2000" dirty="0" err="1" smtClean="0"/>
              <a:t>secured</a:t>
            </a:r>
            <a:r>
              <a:rPr lang="fr-FR" sz="2000" dirty="0" smtClean="0"/>
              <a:t>.</a:t>
            </a:r>
          </a:p>
          <a:p>
            <a:r>
              <a:rPr lang="fr-FR" sz="2000" dirty="0" smtClean="0"/>
              <a:t>18. </a:t>
            </a:r>
            <a:r>
              <a:rPr lang="fr-FR" sz="2000" dirty="0" err="1" smtClean="0"/>
              <a:t>What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</a:t>
            </a:r>
            <a:r>
              <a:rPr lang="fr-FR" sz="2000" dirty="0" err="1" smtClean="0"/>
              <a:t>another</a:t>
            </a:r>
            <a:r>
              <a:rPr lang="fr-FR" sz="2000" dirty="0" smtClean="0"/>
              <a:t> </a:t>
            </a:r>
            <a:r>
              <a:rPr lang="fr-FR" sz="2000" dirty="0" err="1" smtClean="0"/>
              <a:t>word</a:t>
            </a:r>
            <a:r>
              <a:rPr lang="fr-FR" sz="2000" dirty="0" smtClean="0"/>
              <a:t> for </a:t>
            </a:r>
            <a:r>
              <a:rPr lang="fr-FR" sz="2000" dirty="0" err="1" smtClean="0"/>
              <a:t>pundit</a:t>
            </a:r>
            <a:r>
              <a:rPr lang="fr-FR" sz="2000" dirty="0" smtClean="0"/>
              <a:t>? An expert in a </a:t>
            </a:r>
            <a:r>
              <a:rPr lang="fr-FR" sz="2000" dirty="0" err="1" smtClean="0"/>
              <a:t>particular</a:t>
            </a:r>
            <a:r>
              <a:rPr lang="fr-FR" sz="2000" dirty="0" smtClean="0"/>
              <a:t> </a:t>
            </a:r>
            <a:r>
              <a:rPr lang="fr-FR" sz="2000" dirty="0" err="1" smtClean="0"/>
              <a:t>subject</a:t>
            </a:r>
            <a:r>
              <a:rPr lang="fr-FR" sz="2000" dirty="0" smtClean="0"/>
              <a:t> or </a:t>
            </a:r>
            <a:r>
              <a:rPr lang="fr-FR" sz="2000" dirty="0" err="1" smtClean="0"/>
              <a:t>field</a:t>
            </a:r>
            <a:r>
              <a:rPr lang="fr-FR" sz="2000" dirty="0" smtClean="0"/>
              <a:t>. In </a:t>
            </a:r>
            <a:r>
              <a:rPr lang="fr-FR" sz="2000" dirty="0" err="1" smtClean="0"/>
              <a:t>this</a:t>
            </a:r>
            <a:r>
              <a:rPr lang="fr-FR" sz="2000" dirty="0" smtClean="0"/>
              <a:t> </a:t>
            </a:r>
            <a:r>
              <a:rPr lang="fr-FR" sz="2000" dirty="0" err="1" smtClean="0"/>
              <a:t>context</a:t>
            </a:r>
            <a:r>
              <a:rPr lang="fr-FR" sz="2000" dirty="0" smtClean="0"/>
              <a:t> </a:t>
            </a:r>
            <a:r>
              <a:rPr lang="fr-FR" sz="2000" dirty="0" err="1" smtClean="0"/>
              <a:t>another</a:t>
            </a:r>
            <a:r>
              <a:rPr lang="fr-FR" sz="2000" dirty="0" smtClean="0"/>
              <a:t> </a:t>
            </a:r>
            <a:r>
              <a:rPr lang="fr-FR" sz="2000" dirty="0" err="1" smtClean="0"/>
              <a:t>word</a:t>
            </a:r>
            <a:r>
              <a:rPr lang="fr-FR" sz="2000" dirty="0" smtClean="0"/>
              <a:t> </a:t>
            </a:r>
            <a:r>
              <a:rPr lang="fr-FR" sz="2000" dirty="0" err="1" smtClean="0"/>
              <a:t>would</a:t>
            </a:r>
            <a:r>
              <a:rPr lang="fr-FR" sz="2000" dirty="0" smtClean="0"/>
              <a:t> </a:t>
            </a:r>
            <a:r>
              <a:rPr lang="fr-FR" sz="2000" dirty="0" err="1" smtClean="0"/>
              <a:t>be</a:t>
            </a:r>
            <a:r>
              <a:rPr lang="fr-FR" sz="2000" dirty="0" smtClean="0"/>
              <a:t> a </a:t>
            </a:r>
            <a:r>
              <a:rPr lang="fr-FR" sz="2000" dirty="0" err="1" smtClean="0"/>
              <a:t>commentator</a:t>
            </a:r>
            <a:r>
              <a:rPr lang="fr-FR" sz="2000" dirty="0" smtClean="0"/>
              <a:t>. </a:t>
            </a:r>
          </a:p>
          <a:p>
            <a:r>
              <a:rPr lang="fr-FR" sz="2000" dirty="0" smtClean="0"/>
              <a:t>19. </a:t>
            </a:r>
            <a:r>
              <a:rPr lang="fr-FR" sz="2000" dirty="0" err="1" smtClean="0"/>
              <a:t>Since</a:t>
            </a:r>
            <a:r>
              <a:rPr lang="fr-FR" sz="2000" dirty="0" smtClean="0"/>
              <a:t> </a:t>
            </a:r>
            <a:r>
              <a:rPr lang="fr-FR" sz="2000" dirty="0" err="1" smtClean="0"/>
              <a:t>his</a:t>
            </a:r>
            <a:r>
              <a:rPr lang="fr-FR" sz="2000" dirty="0" smtClean="0"/>
              <a:t> retirement David has </a:t>
            </a:r>
            <a:r>
              <a:rPr lang="fr-FR" sz="2000" dirty="0" err="1" smtClean="0"/>
              <a:t>invested</a:t>
            </a:r>
            <a:r>
              <a:rPr lang="fr-FR" sz="2000" dirty="0" smtClean="0"/>
              <a:t> in </a:t>
            </a:r>
            <a:r>
              <a:rPr lang="fr-FR" sz="2000" dirty="0" err="1" smtClean="0"/>
              <a:t>three</a:t>
            </a:r>
            <a:r>
              <a:rPr lang="fr-FR" sz="2000" dirty="0" smtClean="0"/>
              <a:t> </a:t>
            </a:r>
            <a:r>
              <a:rPr lang="fr-FR" sz="2000" dirty="0" err="1" smtClean="0"/>
              <a:t>things</a:t>
            </a:r>
            <a:r>
              <a:rPr lang="fr-FR" sz="2000" dirty="0" smtClean="0"/>
              <a:t>. Can </a:t>
            </a:r>
            <a:r>
              <a:rPr lang="fr-FR" sz="2000" dirty="0" err="1" smtClean="0"/>
              <a:t>you</a:t>
            </a:r>
            <a:r>
              <a:rPr lang="fr-FR" sz="2000" dirty="0" smtClean="0"/>
              <a:t> </a:t>
            </a:r>
            <a:r>
              <a:rPr lang="fr-FR" sz="2000" dirty="0" err="1" smtClean="0"/>
              <a:t>list</a:t>
            </a:r>
            <a:r>
              <a:rPr lang="fr-FR" sz="2000" dirty="0" smtClean="0"/>
              <a:t> </a:t>
            </a:r>
            <a:r>
              <a:rPr lang="fr-FR" sz="2000" dirty="0" err="1" smtClean="0"/>
              <a:t>them</a:t>
            </a:r>
            <a:r>
              <a:rPr lang="fr-FR" sz="2000" dirty="0" smtClean="0"/>
              <a:t>?</a:t>
            </a:r>
          </a:p>
          <a:p>
            <a:r>
              <a:rPr lang="fr-FR" sz="2000" dirty="0" smtClean="0"/>
              <a:t>He </a:t>
            </a:r>
            <a:r>
              <a:rPr lang="fr-FR" sz="2000" dirty="0" err="1" smtClean="0"/>
              <a:t>is</a:t>
            </a:r>
            <a:r>
              <a:rPr lang="fr-FR" sz="2000" dirty="0" smtClean="0"/>
              <a:t> a </a:t>
            </a:r>
            <a:r>
              <a:rPr lang="fr-FR" sz="2000" dirty="0" err="1" smtClean="0"/>
              <a:t>co-founded</a:t>
            </a:r>
            <a:r>
              <a:rPr lang="fr-FR" sz="2000" dirty="0" smtClean="0"/>
              <a:t> of </a:t>
            </a:r>
            <a:r>
              <a:rPr lang="fr-FR" sz="2000" dirty="0" err="1" smtClean="0"/>
              <a:t>Whisper</a:t>
            </a:r>
            <a:r>
              <a:rPr lang="fr-FR" sz="2000" dirty="0" smtClean="0"/>
              <a:t> Films (a sports production </a:t>
            </a:r>
            <a:r>
              <a:rPr lang="fr-FR" sz="2000" dirty="0" err="1" smtClean="0"/>
              <a:t>company</a:t>
            </a:r>
            <a:r>
              <a:rPr lang="fr-FR" sz="2000" dirty="0" smtClean="0"/>
              <a:t>), a </a:t>
            </a:r>
            <a:r>
              <a:rPr lang="fr-FR" sz="2000" dirty="0" err="1" smtClean="0"/>
              <a:t>co-founded</a:t>
            </a:r>
            <a:r>
              <a:rPr lang="fr-FR" sz="2000" dirty="0" smtClean="0"/>
              <a:t> of </a:t>
            </a:r>
            <a:r>
              <a:rPr lang="fr-FR" sz="2000" dirty="0" err="1" smtClean="0"/>
              <a:t>Velocity</a:t>
            </a:r>
            <a:r>
              <a:rPr lang="fr-FR" sz="2000" dirty="0" smtClean="0"/>
              <a:t> </a:t>
            </a:r>
            <a:r>
              <a:rPr lang="fr-FR" sz="2000" dirty="0" err="1" smtClean="0"/>
              <a:t>Experience</a:t>
            </a:r>
            <a:r>
              <a:rPr lang="fr-FR" sz="2000" dirty="0" smtClean="0"/>
              <a:t> (a </a:t>
            </a:r>
            <a:r>
              <a:rPr lang="fr-FR" sz="2000" dirty="0" err="1" smtClean="0"/>
              <a:t>motor</a:t>
            </a:r>
            <a:r>
              <a:rPr lang="fr-FR" sz="2000" dirty="0" smtClean="0"/>
              <a:t> </a:t>
            </a:r>
            <a:r>
              <a:rPr lang="fr-FR" sz="2000" dirty="0" err="1" smtClean="0"/>
              <a:t>racing</a:t>
            </a:r>
            <a:r>
              <a:rPr lang="fr-FR" sz="2000" dirty="0" smtClean="0"/>
              <a:t> </a:t>
            </a:r>
            <a:r>
              <a:rPr lang="fr-FR" sz="2000" dirty="0" err="1" smtClean="0"/>
              <a:t>events</a:t>
            </a:r>
            <a:r>
              <a:rPr lang="fr-FR" sz="2000" dirty="0" smtClean="0"/>
              <a:t> management </a:t>
            </a:r>
            <a:r>
              <a:rPr lang="fr-FR" sz="2000" dirty="0" err="1" smtClean="0"/>
              <a:t>company</a:t>
            </a:r>
            <a:r>
              <a:rPr lang="fr-FR" sz="2000" dirty="0" smtClean="0"/>
              <a:t>) and </a:t>
            </a:r>
            <a:r>
              <a:rPr lang="fr-FR" sz="2000" dirty="0" err="1" smtClean="0"/>
              <a:t>he</a:t>
            </a:r>
            <a:r>
              <a:rPr lang="fr-FR" sz="2000" dirty="0" smtClean="0"/>
              <a:t> has </a:t>
            </a:r>
            <a:r>
              <a:rPr lang="fr-FR" sz="2000" dirty="0" err="1" smtClean="0"/>
              <a:t>also</a:t>
            </a:r>
            <a:r>
              <a:rPr lang="fr-FR" sz="2000" dirty="0" smtClean="0"/>
              <a:t> </a:t>
            </a:r>
            <a:r>
              <a:rPr lang="fr-FR" sz="2000" dirty="0" err="1" smtClean="0"/>
              <a:t>invested</a:t>
            </a:r>
            <a:r>
              <a:rPr lang="fr-FR" sz="2000" dirty="0" smtClean="0"/>
              <a:t> in </a:t>
            </a:r>
            <a:r>
              <a:rPr lang="fr-FR" sz="2000" dirty="0" err="1" smtClean="0"/>
              <a:t>hotels</a:t>
            </a:r>
            <a:r>
              <a:rPr lang="fr-FR" sz="2000" dirty="0" smtClean="0"/>
              <a:t>.</a:t>
            </a:r>
          </a:p>
          <a:p>
            <a:r>
              <a:rPr lang="fr-FR" sz="2000" dirty="0" smtClean="0"/>
              <a:t>20. </a:t>
            </a:r>
            <a:r>
              <a:rPr lang="fr-FR" sz="2000" dirty="0" err="1" smtClean="0"/>
              <a:t>Apart</a:t>
            </a:r>
            <a:r>
              <a:rPr lang="fr-FR" sz="2000" dirty="0" smtClean="0"/>
              <a:t> </a:t>
            </a:r>
            <a:r>
              <a:rPr lang="fr-FR" sz="2000" dirty="0" err="1" smtClean="0"/>
              <a:t>from</a:t>
            </a:r>
            <a:r>
              <a:rPr lang="fr-FR" sz="2000" dirty="0" smtClean="0"/>
              <a:t> money </a:t>
            </a:r>
            <a:r>
              <a:rPr lang="fr-FR" sz="2000" dirty="0" err="1" smtClean="0"/>
              <a:t>providing</a:t>
            </a:r>
            <a:r>
              <a:rPr lang="fr-FR" sz="2000" dirty="0" smtClean="0"/>
              <a:t> a certain </a:t>
            </a:r>
            <a:r>
              <a:rPr lang="fr-FR" sz="2000" dirty="0" err="1" smtClean="0"/>
              <a:t>level</a:t>
            </a:r>
            <a:r>
              <a:rPr lang="fr-FR" sz="2000" dirty="0" smtClean="0"/>
              <a:t> of </a:t>
            </a:r>
            <a:r>
              <a:rPr lang="fr-FR" sz="2000" dirty="0" err="1" smtClean="0"/>
              <a:t>financial</a:t>
            </a:r>
            <a:r>
              <a:rPr lang="fr-FR" sz="2000" dirty="0" smtClean="0"/>
              <a:t> </a:t>
            </a:r>
            <a:r>
              <a:rPr lang="fr-FR" sz="2000" dirty="0" err="1" smtClean="0"/>
              <a:t>security</a:t>
            </a:r>
            <a:r>
              <a:rPr lang="fr-FR" sz="2000" dirty="0" smtClean="0"/>
              <a:t> </a:t>
            </a:r>
            <a:r>
              <a:rPr lang="fr-FR" sz="2000" dirty="0" err="1" smtClean="0"/>
              <a:t>what</a:t>
            </a:r>
            <a:r>
              <a:rPr lang="fr-FR" sz="2000" dirty="0" smtClean="0"/>
              <a:t> </a:t>
            </a:r>
            <a:r>
              <a:rPr lang="fr-FR" sz="2000" dirty="0" err="1" smtClean="0"/>
              <a:t>else</a:t>
            </a:r>
            <a:r>
              <a:rPr lang="fr-FR" sz="2000" dirty="0" smtClean="0"/>
              <a:t> </a:t>
            </a:r>
            <a:r>
              <a:rPr lang="fr-FR" sz="2000" dirty="0" err="1" smtClean="0"/>
              <a:t>does</a:t>
            </a:r>
            <a:r>
              <a:rPr lang="fr-FR" sz="2000" dirty="0" smtClean="0"/>
              <a:t> </a:t>
            </a:r>
            <a:r>
              <a:rPr lang="fr-FR" sz="2000" dirty="0" err="1" smtClean="0"/>
              <a:t>he</a:t>
            </a:r>
            <a:r>
              <a:rPr lang="fr-FR" sz="2000" dirty="0" smtClean="0"/>
              <a:t> </a:t>
            </a:r>
            <a:r>
              <a:rPr lang="fr-FR" sz="2000" dirty="0" err="1" smtClean="0"/>
              <a:t>consider</a:t>
            </a:r>
            <a:r>
              <a:rPr lang="fr-FR" sz="2000" dirty="0" smtClean="0"/>
              <a:t> to </a:t>
            </a:r>
            <a:r>
              <a:rPr lang="fr-FR" sz="2000" dirty="0" err="1" smtClean="0"/>
              <a:t>be</a:t>
            </a:r>
            <a:r>
              <a:rPr lang="fr-FR" sz="2000" dirty="0" smtClean="0"/>
              <a:t> important? The </a:t>
            </a:r>
            <a:r>
              <a:rPr lang="fr-FR" sz="2000" dirty="0" err="1" smtClean="0"/>
              <a:t>journey</a:t>
            </a:r>
            <a:r>
              <a:rPr lang="fr-FR" sz="2000" dirty="0" smtClean="0"/>
              <a:t> and the </a:t>
            </a:r>
            <a:r>
              <a:rPr lang="fr-FR" sz="2000" dirty="0" err="1" smtClean="0"/>
              <a:t>experience</a:t>
            </a:r>
            <a:r>
              <a:rPr lang="fr-FR" sz="2000" dirty="0" smtClean="0"/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1013273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Homework</a:t>
            </a:r>
            <a:r>
              <a:rPr lang="fr-FR" dirty="0" smtClean="0"/>
              <a:t> - </a:t>
            </a:r>
            <a:r>
              <a:rPr lang="fr-FR" dirty="0" err="1" smtClean="0"/>
              <a:t>TOEIc</a:t>
            </a:r>
            <a:r>
              <a:rPr lang="fr-FR" dirty="0" smtClean="0"/>
              <a:t> </a:t>
            </a:r>
            <a:r>
              <a:rPr lang="fr-FR" dirty="0" err="1" smtClean="0"/>
              <a:t>Exercises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3600" dirty="0" smtClean="0"/>
          </a:p>
          <a:p>
            <a:r>
              <a:rPr lang="fr-FR" sz="3600" dirty="0" smtClean="0"/>
              <a:t>Complete the TOEIC </a:t>
            </a:r>
            <a:r>
              <a:rPr lang="fr-FR" sz="3600" dirty="0" err="1" smtClean="0"/>
              <a:t>exercise</a:t>
            </a:r>
            <a:r>
              <a:rPr lang="fr-FR" sz="3600" dirty="0" smtClean="0"/>
              <a:t> </a:t>
            </a:r>
            <a:r>
              <a:rPr lang="fr-FR" sz="3600" dirty="0" err="1" smtClean="0"/>
              <a:t>sheet</a:t>
            </a:r>
            <a:r>
              <a:rPr lang="fr-FR" sz="3600" dirty="0" smtClean="0"/>
              <a:t> on </a:t>
            </a:r>
            <a:r>
              <a:rPr lang="fr-FR" sz="3600" dirty="0" err="1" smtClean="0"/>
              <a:t>investment</a:t>
            </a:r>
            <a:r>
              <a:rPr lang="fr-FR" sz="3600" dirty="0" smtClean="0"/>
              <a:t>.</a:t>
            </a:r>
          </a:p>
          <a:p>
            <a:pPr marL="0" indent="0">
              <a:buNone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985103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investments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000" dirty="0" smtClean="0"/>
          </a:p>
          <a:p>
            <a:endParaRPr lang="fr-FR" sz="4000" dirty="0"/>
          </a:p>
          <a:p>
            <a:r>
              <a:rPr lang="fr-FR" sz="4000" dirty="0" err="1" smtClean="0"/>
              <a:t>Investments</a:t>
            </a:r>
            <a:r>
              <a:rPr lang="fr-FR" sz="4000" dirty="0" smtClean="0"/>
              <a:t> are </a:t>
            </a:r>
            <a:r>
              <a:rPr lang="fr-FR" sz="4000" dirty="0" err="1" smtClean="0"/>
              <a:t>expected</a:t>
            </a:r>
            <a:r>
              <a:rPr lang="fr-FR" sz="4000" dirty="0" smtClean="0"/>
              <a:t> to </a:t>
            </a:r>
            <a:r>
              <a:rPr lang="fr-FR" sz="4000" dirty="0" err="1" smtClean="0"/>
              <a:t>produce</a:t>
            </a:r>
            <a:r>
              <a:rPr lang="fr-FR" sz="4000" dirty="0" smtClean="0"/>
              <a:t> </a:t>
            </a:r>
            <a:r>
              <a:rPr lang="fr-FR" sz="4000" dirty="0" err="1" smtClean="0"/>
              <a:t>income</a:t>
            </a:r>
            <a:r>
              <a:rPr lang="fr-FR" sz="4000" dirty="0" smtClean="0"/>
              <a:t> or profit (investopedia.com).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38479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investments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 smtClean="0"/>
          </a:p>
          <a:p>
            <a:r>
              <a:rPr lang="fr-FR" sz="2800" b="1" dirty="0" err="1"/>
              <a:t>Annuities</a:t>
            </a:r>
            <a:r>
              <a:rPr lang="fr-FR" sz="2800" b="1" dirty="0"/>
              <a:t> – </a:t>
            </a:r>
            <a:r>
              <a:rPr lang="fr-FR" sz="2800" dirty="0" err="1"/>
              <a:t>is</a:t>
            </a:r>
            <a:r>
              <a:rPr lang="fr-FR" sz="2800" dirty="0"/>
              <a:t> a </a:t>
            </a:r>
            <a:r>
              <a:rPr lang="fr-FR" sz="2800" dirty="0" err="1"/>
              <a:t>contract</a:t>
            </a:r>
            <a:r>
              <a:rPr lang="fr-FR" sz="2800" dirty="0"/>
              <a:t> </a:t>
            </a:r>
            <a:r>
              <a:rPr lang="fr-FR" sz="2800" dirty="0" err="1"/>
              <a:t>between</a:t>
            </a:r>
            <a:r>
              <a:rPr lang="fr-FR" sz="2800" dirty="0"/>
              <a:t> </a:t>
            </a:r>
            <a:r>
              <a:rPr lang="fr-FR" sz="2800" dirty="0" err="1"/>
              <a:t>you</a:t>
            </a:r>
            <a:r>
              <a:rPr lang="fr-FR" sz="2800" dirty="0"/>
              <a:t> and an </a:t>
            </a:r>
            <a:r>
              <a:rPr lang="fr-FR" sz="2800" dirty="0" err="1"/>
              <a:t>insurance</a:t>
            </a:r>
            <a:r>
              <a:rPr lang="fr-FR" sz="2800" dirty="0"/>
              <a:t> </a:t>
            </a:r>
            <a:r>
              <a:rPr lang="fr-FR" sz="2800" dirty="0" err="1"/>
              <a:t>company</a:t>
            </a:r>
            <a:r>
              <a:rPr lang="fr-FR" sz="2800" dirty="0"/>
              <a:t>, in </a:t>
            </a:r>
            <a:r>
              <a:rPr lang="fr-FR" sz="2800" dirty="0" err="1"/>
              <a:t>which</a:t>
            </a:r>
            <a:r>
              <a:rPr lang="fr-FR" sz="2800" dirty="0"/>
              <a:t> the </a:t>
            </a:r>
            <a:r>
              <a:rPr lang="fr-FR" sz="2800" dirty="0" err="1"/>
              <a:t>company</a:t>
            </a:r>
            <a:r>
              <a:rPr lang="fr-FR" sz="2800" dirty="0"/>
              <a:t>    promises to </a:t>
            </a:r>
            <a:r>
              <a:rPr lang="fr-FR" sz="2800" dirty="0" err="1"/>
              <a:t>make</a:t>
            </a:r>
            <a:r>
              <a:rPr lang="fr-FR" sz="2800" dirty="0"/>
              <a:t> </a:t>
            </a:r>
            <a:r>
              <a:rPr lang="fr-FR" sz="2800" dirty="0" err="1"/>
              <a:t>periodic</a:t>
            </a:r>
            <a:r>
              <a:rPr lang="fr-FR" sz="2800" dirty="0"/>
              <a:t> </a:t>
            </a:r>
            <a:r>
              <a:rPr lang="fr-FR" sz="2800" dirty="0" err="1"/>
              <a:t>payments</a:t>
            </a:r>
            <a:r>
              <a:rPr lang="fr-FR" sz="2800" dirty="0"/>
              <a:t> </a:t>
            </a:r>
            <a:r>
              <a:rPr lang="fr-FR" sz="2800" dirty="0" err="1"/>
              <a:t>either</a:t>
            </a:r>
            <a:r>
              <a:rPr lang="fr-FR" sz="2800" dirty="0"/>
              <a:t> </a:t>
            </a:r>
            <a:r>
              <a:rPr lang="fr-FR" sz="2800" dirty="0" err="1"/>
              <a:t>starting</a:t>
            </a:r>
            <a:r>
              <a:rPr lang="fr-FR" sz="2800" dirty="0"/>
              <a:t> </a:t>
            </a:r>
            <a:r>
              <a:rPr lang="fr-FR" sz="2800" dirty="0" err="1"/>
              <a:t>immediately</a:t>
            </a:r>
            <a:r>
              <a:rPr lang="fr-FR" sz="2800" dirty="0"/>
              <a:t> (</a:t>
            </a:r>
            <a:r>
              <a:rPr lang="fr-FR" sz="2800" dirty="0" err="1"/>
              <a:t>immediate</a:t>
            </a:r>
            <a:r>
              <a:rPr lang="fr-FR" sz="2800" dirty="0"/>
              <a:t> </a:t>
            </a:r>
            <a:r>
              <a:rPr lang="fr-FR" sz="2800" dirty="0" err="1"/>
              <a:t>annuities</a:t>
            </a:r>
            <a:r>
              <a:rPr lang="fr-FR" sz="2800" dirty="0"/>
              <a:t>) or at </a:t>
            </a:r>
            <a:r>
              <a:rPr lang="fr-FR" sz="2800" dirty="0" err="1"/>
              <a:t>some</a:t>
            </a:r>
            <a:r>
              <a:rPr lang="fr-FR" sz="2800" dirty="0"/>
              <a:t> time in the future (</a:t>
            </a:r>
            <a:r>
              <a:rPr lang="fr-FR" sz="2800" dirty="0" err="1"/>
              <a:t>deferred</a:t>
            </a:r>
            <a:r>
              <a:rPr lang="fr-FR" sz="2800" dirty="0"/>
              <a:t> </a:t>
            </a:r>
            <a:r>
              <a:rPr lang="fr-FR" sz="2800" dirty="0" err="1"/>
              <a:t>annuity</a:t>
            </a:r>
            <a:r>
              <a:rPr lang="fr-FR" sz="2800" dirty="0" smtClean="0"/>
              <a:t>).</a:t>
            </a:r>
            <a:endParaRPr lang="fr-FR" sz="2800" dirty="0"/>
          </a:p>
          <a:p>
            <a:r>
              <a:rPr lang="fr-FR" sz="2800" b="1" dirty="0" smtClean="0"/>
              <a:t>Bonds – </a:t>
            </a:r>
            <a:r>
              <a:rPr lang="fr-FR" sz="2800" dirty="0" err="1" smtClean="0"/>
              <a:t>is</a:t>
            </a:r>
            <a:r>
              <a:rPr lang="fr-FR" sz="2800" dirty="0" smtClean="0"/>
              <a:t> a </a:t>
            </a:r>
            <a:r>
              <a:rPr lang="fr-FR" sz="2800" dirty="0" err="1" smtClean="0"/>
              <a:t>loan</a:t>
            </a:r>
            <a:r>
              <a:rPr lang="fr-FR" sz="2800" dirty="0" smtClean="0"/>
              <a:t> an </a:t>
            </a:r>
            <a:r>
              <a:rPr lang="fr-FR" sz="2800" dirty="0" err="1" smtClean="0"/>
              <a:t>investor</a:t>
            </a:r>
            <a:r>
              <a:rPr lang="fr-FR" sz="2800" dirty="0" smtClean="0"/>
              <a:t> </a:t>
            </a:r>
            <a:r>
              <a:rPr lang="fr-FR" sz="2800" dirty="0" err="1" smtClean="0"/>
              <a:t>makes</a:t>
            </a:r>
            <a:r>
              <a:rPr lang="fr-FR" sz="2800" dirty="0" smtClean="0"/>
              <a:t> to an </a:t>
            </a:r>
            <a:r>
              <a:rPr lang="fr-FR" sz="2800" dirty="0" err="1" smtClean="0"/>
              <a:t>organization</a:t>
            </a:r>
            <a:r>
              <a:rPr lang="fr-FR" sz="2800" dirty="0" smtClean="0"/>
              <a:t> in exchange for </a:t>
            </a:r>
            <a:r>
              <a:rPr lang="fr-FR" sz="2800" dirty="0" err="1" smtClean="0"/>
              <a:t>interest</a:t>
            </a:r>
            <a:r>
              <a:rPr lang="fr-FR" sz="2800" dirty="0" smtClean="0"/>
              <a:t> </a:t>
            </a:r>
            <a:r>
              <a:rPr lang="fr-FR" sz="2800" dirty="0" err="1" smtClean="0"/>
              <a:t>payments</a:t>
            </a:r>
            <a:r>
              <a:rPr lang="fr-FR" sz="2800" dirty="0" smtClean="0"/>
              <a:t> over a </a:t>
            </a:r>
            <a:r>
              <a:rPr lang="fr-FR" sz="2800" dirty="0" err="1" smtClean="0"/>
              <a:t>specified</a:t>
            </a:r>
            <a:r>
              <a:rPr lang="fr-FR" sz="2800" dirty="0" smtClean="0"/>
              <a:t> </a:t>
            </a:r>
            <a:r>
              <a:rPr lang="fr-FR" sz="2800" dirty="0" err="1" smtClean="0"/>
              <a:t>term</a:t>
            </a:r>
            <a:r>
              <a:rPr lang="fr-FR" sz="2800" dirty="0" smtClean="0"/>
              <a:t> plus </a:t>
            </a:r>
            <a:r>
              <a:rPr lang="fr-FR" sz="2800" dirty="0" err="1" smtClean="0"/>
              <a:t>repayment</a:t>
            </a:r>
            <a:r>
              <a:rPr lang="fr-FR" sz="2800" dirty="0" smtClean="0"/>
              <a:t> of principal at the </a:t>
            </a:r>
            <a:r>
              <a:rPr lang="fr-FR" sz="2800" dirty="0" err="1" smtClean="0"/>
              <a:t>bond’s</a:t>
            </a:r>
            <a:r>
              <a:rPr lang="fr-FR" sz="2800" dirty="0" smtClean="0"/>
              <a:t> </a:t>
            </a:r>
            <a:r>
              <a:rPr lang="fr-FR" sz="2800" dirty="0" err="1" smtClean="0"/>
              <a:t>maturity</a:t>
            </a:r>
            <a:r>
              <a:rPr lang="fr-FR" sz="2800" dirty="0" smtClean="0"/>
              <a:t> date.</a:t>
            </a:r>
          </a:p>
          <a:p>
            <a:r>
              <a:rPr lang="fr-FR" sz="2800" b="1" dirty="0" smtClean="0"/>
              <a:t>Bank </a:t>
            </a:r>
            <a:r>
              <a:rPr lang="fr-FR" sz="2800" b="1" dirty="0" err="1" smtClean="0"/>
              <a:t>products</a:t>
            </a:r>
            <a:r>
              <a:rPr lang="fr-FR" sz="2800" b="1" dirty="0" smtClean="0"/>
              <a:t> – </a:t>
            </a:r>
            <a:r>
              <a:rPr lang="fr-FR" sz="2800" dirty="0" err="1" smtClean="0"/>
              <a:t>checking</a:t>
            </a:r>
            <a:r>
              <a:rPr lang="fr-FR" sz="2800" dirty="0" smtClean="0"/>
              <a:t> and </a:t>
            </a:r>
            <a:r>
              <a:rPr lang="fr-FR" sz="2800" dirty="0" err="1" smtClean="0"/>
              <a:t>savings</a:t>
            </a:r>
            <a:r>
              <a:rPr lang="fr-FR" sz="2800" dirty="0" smtClean="0"/>
              <a:t> </a:t>
            </a:r>
            <a:r>
              <a:rPr lang="fr-FR" sz="2800" dirty="0" err="1" smtClean="0"/>
              <a:t>accounts</a:t>
            </a:r>
            <a:r>
              <a:rPr lang="fr-FR" sz="2800" dirty="0" smtClean="0"/>
              <a:t>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interest</a:t>
            </a:r>
            <a:r>
              <a:rPr lang="fr-FR" sz="2800" dirty="0" smtClean="0"/>
              <a:t> rates.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532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investments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 smtClean="0"/>
          </a:p>
          <a:p>
            <a:r>
              <a:rPr lang="fr-FR" sz="2800" b="1" dirty="0" err="1"/>
              <a:t>Annuities</a:t>
            </a:r>
            <a:r>
              <a:rPr lang="fr-FR" sz="2800" b="1" dirty="0"/>
              <a:t> – </a:t>
            </a:r>
            <a:r>
              <a:rPr lang="fr-FR" sz="2800" dirty="0" err="1"/>
              <a:t>is</a:t>
            </a:r>
            <a:r>
              <a:rPr lang="fr-FR" sz="2800" dirty="0"/>
              <a:t> a </a:t>
            </a:r>
            <a:r>
              <a:rPr lang="fr-FR" sz="2800" dirty="0" err="1"/>
              <a:t>contract</a:t>
            </a:r>
            <a:r>
              <a:rPr lang="fr-FR" sz="2800" dirty="0"/>
              <a:t> </a:t>
            </a:r>
            <a:r>
              <a:rPr lang="fr-FR" sz="2800" dirty="0" err="1"/>
              <a:t>between</a:t>
            </a:r>
            <a:r>
              <a:rPr lang="fr-FR" sz="2800" dirty="0"/>
              <a:t> </a:t>
            </a:r>
            <a:r>
              <a:rPr lang="fr-FR" sz="2800" dirty="0" err="1"/>
              <a:t>you</a:t>
            </a:r>
            <a:r>
              <a:rPr lang="fr-FR" sz="2800" dirty="0"/>
              <a:t> and an </a:t>
            </a:r>
            <a:r>
              <a:rPr lang="fr-FR" sz="2800" dirty="0" err="1"/>
              <a:t>insurance</a:t>
            </a:r>
            <a:r>
              <a:rPr lang="fr-FR" sz="2800" dirty="0"/>
              <a:t> </a:t>
            </a:r>
            <a:r>
              <a:rPr lang="fr-FR" sz="2800" dirty="0" err="1"/>
              <a:t>company</a:t>
            </a:r>
            <a:r>
              <a:rPr lang="fr-FR" sz="2800" dirty="0"/>
              <a:t>, in </a:t>
            </a:r>
            <a:r>
              <a:rPr lang="fr-FR" sz="2800" dirty="0" err="1"/>
              <a:t>which</a:t>
            </a:r>
            <a:r>
              <a:rPr lang="fr-FR" sz="2800" dirty="0"/>
              <a:t> the </a:t>
            </a:r>
            <a:r>
              <a:rPr lang="fr-FR" sz="2800" dirty="0" err="1"/>
              <a:t>company</a:t>
            </a:r>
            <a:r>
              <a:rPr lang="fr-FR" sz="2800" dirty="0"/>
              <a:t>    promises to </a:t>
            </a:r>
            <a:r>
              <a:rPr lang="fr-FR" sz="2800" dirty="0" err="1"/>
              <a:t>make</a:t>
            </a:r>
            <a:r>
              <a:rPr lang="fr-FR" sz="2800" dirty="0"/>
              <a:t> </a:t>
            </a:r>
            <a:r>
              <a:rPr lang="fr-FR" sz="2800" dirty="0" err="1"/>
              <a:t>periodic</a:t>
            </a:r>
            <a:r>
              <a:rPr lang="fr-FR" sz="2800" dirty="0"/>
              <a:t> </a:t>
            </a:r>
            <a:r>
              <a:rPr lang="fr-FR" sz="2800" dirty="0" err="1"/>
              <a:t>payments</a:t>
            </a:r>
            <a:r>
              <a:rPr lang="fr-FR" sz="2800" dirty="0"/>
              <a:t> </a:t>
            </a:r>
            <a:r>
              <a:rPr lang="fr-FR" sz="2800" dirty="0" err="1"/>
              <a:t>either</a:t>
            </a:r>
            <a:r>
              <a:rPr lang="fr-FR" sz="2800" dirty="0"/>
              <a:t> </a:t>
            </a:r>
            <a:r>
              <a:rPr lang="fr-FR" sz="2800" dirty="0" err="1"/>
              <a:t>starting</a:t>
            </a:r>
            <a:r>
              <a:rPr lang="fr-FR" sz="2800" dirty="0"/>
              <a:t> </a:t>
            </a:r>
            <a:r>
              <a:rPr lang="fr-FR" sz="2800" dirty="0" err="1"/>
              <a:t>immediately</a:t>
            </a:r>
            <a:r>
              <a:rPr lang="fr-FR" sz="2800" dirty="0"/>
              <a:t> (</a:t>
            </a:r>
            <a:r>
              <a:rPr lang="fr-FR" sz="2800" dirty="0" err="1"/>
              <a:t>immediate</a:t>
            </a:r>
            <a:r>
              <a:rPr lang="fr-FR" sz="2800" dirty="0"/>
              <a:t> </a:t>
            </a:r>
            <a:r>
              <a:rPr lang="fr-FR" sz="2800" dirty="0" err="1"/>
              <a:t>annuities</a:t>
            </a:r>
            <a:r>
              <a:rPr lang="fr-FR" sz="2800" dirty="0"/>
              <a:t>) or at </a:t>
            </a:r>
            <a:r>
              <a:rPr lang="fr-FR" sz="2800" dirty="0" err="1"/>
              <a:t>some</a:t>
            </a:r>
            <a:r>
              <a:rPr lang="fr-FR" sz="2800" dirty="0"/>
              <a:t> time in the future (</a:t>
            </a:r>
            <a:r>
              <a:rPr lang="fr-FR" sz="2800" dirty="0" err="1"/>
              <a:t>deferred</a:t>
            </a:r>
            <a:r>
              <a:rPr lang="fr-FR" sz="2800" dirty="0"/>
              <a:t> </a:t>
            </a:r>
            <a:r>
              <a:rPr lang="fr-FR" sz="2800" dirty="0" err="1"/>
              <a:t>annuity</a:t>
            </a:r>
            <a:r>
              <a:rPr lang="fr-FR" sz="2800" dirty="0" smtClean="0"/>
              <a:t>).</a:t>
            </a:r>
            <a:endParaRPr lang="fr-FR" sz="2800" dirty="0"/>
          </a:p>
          <a:p>
            <a:r>
              <a:rPr lang="fr-FR" sz="2800" b="1" dirty="0" smtClean="0"/>
              <a:t>Bonds – </a:t>
            </a:r>
            <a:r>
              <a:rPr lang="fr-FR" sz="2800" dirty="0" err="1" smtClean="0"/>
              <a:t>is</a:t>
            </a:r>
            <a:r>
              <a:rPr lang="fr-FR" sz="2800" dirty="0" smtClean="0"/>
              <a:t> a </a:t>
            </a:r>
            <a:r>
              <a:rPr lang="fr-FR" sz="2800" dirty="0" err="1" smtClean="0"/>
              <a:t>loan</a:t>
            </a:r>
            <a:r>
              <a:rPr lang="fr-FR" sz="2800" dirty="0" smtClean="0"/>
              <a:t> an </a:t>
            </a:r>
            <a:r>
              <a:rPr lang="fr-FR" sz="2800" dirty="0" err="1" smtClean="0"/>
              <a:t>investor</a:t>
            </a:r>
            <a:r>
              <a:rPr lang="fr-FR" sz="2800" dirty="0" smtClean="0"/>
              <a:t> </a:t>
            </a:r>
            <a:r>
              <a:rPr lang="fr-FR" sz="2800" dirty="0" err="1" smtClean="0"/>
              <a:t>makes</a:t>
            </a:r>
            <a:r>
              <a:rPr lang="fr-FR" sz="2800" dirty="0" smtClean="0"/>
              <a:t> to an </a:t>
            </a:r>
            <a:r>
              <a:rPr lang="fr-FR" sz="2800" dirty="0" err="1" smtClean="0"/>
              <a:t>organization</a:t>
            </a:r>
            <a:r>
              <a:rPr lang="fr-FR" sz="2800" dirty="0" smtClean="0"/>
              <a:t> in exchange for </a:t>
            </a:r>
            <a:r>
              <a:rPr lang="fr-FR" sz="2800" dirty="0" err="1" smtClean="0"/>
              <a:t>interest</a:t>
            </a:r>
            <a:r>
              <a:rPr lang="fr-FR" sz="2800" dirty="0" smtClean="0"/>
              <a:t> </a:t>
            </a:r>
            <a:r>
              <a:rPr lang="fr-FR" sz="2800" dirty="0" err="1" smtClean="0"/>
              <a:t>payments</a:t>
            </a:r>
            <a:r>
              <a:rPr lang="fr-FR" sz="2800" dirty="0" smtClean="0"/>
              <a:t> over a </a:t>
            </a:r>
            <a:r>
              <a:rPr lang="fr-FR" sz="2800" dirty="0" err="1" smtClean="0"/>
              <a:t>specified</a:t>
            </a:r>
            <a:r>
              <a:rPr lang="fr-FR" sz="2800" dirty="0" smtClean="0"/>
              <a:t> </a:t>
            </a:r>
            <a:r>
              <a:rPr lang="fr-FR" sz="2800" dirty="0" err="1" smtClean="0"/>
              <a:t>term</a:t>
            </a:r>
            <a:r>
              <a:rPr lang="fr-FR" sz="2800" dirty="0" smtClean="0"/>
              <a:t> plus </a:t>
            </a:r>
            <a:r>
              <a:rPr lang="fr-FR" sz="2800" dirty="0" err="1" smtClean="0"/>
              <a:t>repayment</a:t>
            </a:r>
            <a:r>
              <a:rPr lang="fr-FR" sz="2800" dirty="0" smtClean="0"/>
              <a:t> of principal at the </a:t>
            </a:r>
            <a:r>
              <a:rPr lang="fr-FR" sz="2800" dirty="0" err="1" smtClean="0"/>
              <a:t>bond’s</a:t>
            </a:r>
            <a:r>
              <a:rPr lang="fr-FR" sz="2800" dirty="0" smtClean="0"/>
              <a:t> </a:t>
            </a:r>
            <a:r>
              <a:rPr lang="fr-FR" sz="2800" dirty="0" err="1" smtClean="0"/>
              <a:t>maturity</a:t>
            </a:r>
            <a:r>
              <a:rPr lang="fr-FR" sz="2800" dirty="0" smtClean="0"/>
              <a:t> date.</a:t>
            </a:r>
          </a:p>
          <a:p>
            <a:r>
              <a:rPr lang="fr-FR" sz="2800" b="1" dirty="0" smtClean="0"/>
              <a:t>Bank </a:t>
            </a:r>
            <a:r>
              <a:rPr lang="fr-FR" sz="2800" b="1" dirty="0" err="1" smtClean="0"/>
              <a:t>products</a:t>
            </a:r>
            <a:r>
              <a:rPr lang="fr-FR" sz="2800" b="1" dirty="0" smtClean="0"/>
              <a:t> – </a:t>
            </a:r>
            <a:r>
              <a:rPr lang="fr-FR" sz="2800" dirty="0" err="1" smtClean="0"/>
              <a:t>checking</a:t>
            </a:r>
            <a:r>
              <a:rPr lang="fr-FR" sz="2800" dirty="0" smtClean="0"/>
              <a:t> and </a:t>
            </a:r>
            <a:r>
              <a:rPr lang="fr-FR" sz="2800" dirty="0" err="1" smtClean="0"/>
              <a:t>savings</a:t>
            </a:r>
            <a:r>
              <a:rPr lang="fr-FR" sz="2800" dirty="0" smtClean="0"/>
              <a:t> </a:t>
            </a:r>
            <a:r>
              <a:rPr lang="fr-FR" sz="2800" dirty="0" err="1" smtClean="0"/>
              <a:t>accounts</a:t>
            </a:r>
            <a:r>
              <a:rPr lang="fr-FR" sz="2800" dirty="0" smtClean="0"/>
              <a:t>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interest</a:t>
            </a:r>
            <a:r>
              <a:rPr lang="fr-FR" sz="2800" dirty="0" smtClean="0"/>
              <a:t> rates.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97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investments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b="1" dirty="0" err="1"/>
              <a:t>Commodity</a:t>
            </a:r>
            <a:r>
              <a:rPr lang="fr-FR" sz="2800" b="1" dirty="0"/>
              <a:t> futures – </a:t>
            </a:r>
            <a:r>
              <a:rPr lang="fr-FR" sz="2800" dirty="0"/>
              <a:t>are </a:t>
            </a:r>
            <a:r>
              <a:rPr lang="fr-FR" sz="2800" dirty="0" err="1"/>
              <a:t>contracts</a:t>
            </a:r>
            <a:r>
              <a:rPr lang="fr-FR" sz="2800" dirty="0"/>
              <a:t> of </a:t>
            </a:r>
            <a:r>
              <a:rPr lang="fr-FR" sz="2800" dirty="0" err="1"/>
              <a:t>agreements</a:t>
            </a:r>
            <a:r>
              <a:rPr lang="fr-FR" sz="2800" dirty="0"/>
              <a:t> to </a:t>
            </a:r>
            <a:r>
              <a:rPr lang="fr-FR" sz="2800" dirty="0" err="1"/>
              <a:t>buy</a:t>
            </a:r>
            <a:r>
              <a:rPr lang="fr-FR" sz="2800" dirty="0"/>
              <a:t> or </a:t>
            </a:r>
            <a:r>
              <a:rPr lang="fr-FR" sz="2800" dirty="0" err="1"/>
              <a:t>sell</a:t>
            </a:r>
            <a:r>
              <a:rPr lang="fr-FR" sz="2800" dirty="0"/>
              <a:t> </a:t>
            </a:r>
            <a:r>
              <a:rPr lang="fr-FR" sz="2800" dirty="0" err="1"/>
              <a:t>specific</a:t>
            </a:r>
            <a:r>
              <a:rPr lang="fr-FR" sz="2800" dirty="0"/>
              <a:t> </a:t>
            </a:r>
            <a:r>
              <a:rPr lang="fr-FR" sz="2800" dirty="0" err="1"/>
              <a:t>quantity</a:t>
            </a:r>
            <a:r>
              <a:rPr lang="fr-FR" sz="2800" dirty="0"/>
              <a:t> of a </a:t>
            </a:r>
            <a:r>
              <a:rPr lang="fr-FR" sz="2800" dirty="0" err="1"/>
              <a:t>commodity</a:t>
            </a:r>
            <a:r>
              <a:rPr lang="fr-FR" sz="2800" dirty="0"/>
              <a:t> at a </a:t>
            </a:r>
            <a:r>
              <a:rPr lang="fr-FR" sz="2800" dirty="0" err="1"/>
              <a:t>specified</a:t>
            </a:r>
            <a:r>
              <a:rPr lang="fr-FR" sz="2800" dirty="0"/>
              <a:t> </a:t>
            </a:r>
            <a:r>
              <a:rPr lang="fr-FR" sz="2800" dirty="0" err="1"/>
              <a:t>price</a:t>
            </a:r>
            <a:r>
              <a:rPr lang="fr-FR" sz="2800" dirty="0"/>
              <a:t> on a </a:t>
            </a:r>
            <a:r>
              <a:rPr lang="fr-FR" sz="2800" dirty="0" err="1"/>
              <a:t>particular</a:t>
            </a:r>
            <a:r>
              <a:rPr lang="fr-FR" sz="2800" dirty="0"/>
              <a:t> date in the future. </a:t>
            </a:r>
            <a:r>
              <a:rPr lang="fr-FR" sz="2800" dirty="0" err="1"/>
              <a:t>Examples</a:t>
            </a:r>
            <a:r>
              <a:rPr lang="fr-FR" sz="2800" dirty="0"/>
              <a:t> of </a:t>
            </a:r>
            <a:r>
              <a:rPr lang="fr-FR" sz="2800" dirty="0" err="1"/>
              <a:t>commodities</a:t>
            </a:r>
            <a:r>
              <a:rPr lang="fr-FR" sz="2800" dirty="0"/>
              <a:t> </a:t>
            </a:r>
            <a:r>
              <a:rPr lang="fr-FR" sz="2800" dirty="0" err="1"/>
              <a:t>include</a:t>
            </a:r>
            <a:r>
              <a:rPr lang="fr-FR" sz="2800" dirty="0"/>
              <a:t> </a:t>
            </a:r>
            <a:r>
              <a:rPr lang="fr-FR" sz="2800" dirty="0" err="1"/>
              <a:t>metals</a:t>
            </a:r>
            <a:r>
              <a:rPr lang="fr-FR" sz="2800" dirty="0"/>
              <a:t>, </a:t>
            </a:r>
            <a:r>
              <a:rPr lang="fr-FR" sz="2800" dirty="0" err="1"/>
              <a:t>oil</a:t>
            </a:r>
            <a:r>
              <a:rPr lang="fr-FR" sz="2800" dirty="0"/>
              <a:t> and grains.</a:t>
            </a:r>
          </a:p>
          <a:p>
            <a:r>
              <a:rPr lang="fr-FR" sz="2800" b="1" dirty="0"/>
              <a:t>Investment </a:t>
            </a:r>
            <a:r>
              <a:rPr lang="fr-FR" sz="2800" b="1" dirty="0" err="1"/>
              <a:t>funds</a:t>
            </a:r>
            <a:r>
              <a:rPr lang="fr-FR" sz="2800" b="1" dirty="0"/>
              <a:t> (</a:t>
            </a:r>
            <a:r>
              <a:rPr lang="fr-FR" sz="2800" b="1" dirty="0" err="1"/>
              <a:t>mutual</a:t>
            </a:r>
            <a:r>
              <a:rPr lang="fr-FR" sz="2800" b="1" dirty="0"/>
              <a:t>, </a:t>
            </a:r>
            <a:r>
              <a:rPr lang="fr-FR" sz="2800" b="1" dirty="0" err="1"/>
              <a:t>closed</a:t>
            </a:r>
            <a:r>
              <a:rPr lang="fr-FR" sz="2800" b="1" dirty="0"/>
              <a:t>-end and exchange-</a:t>
            </a:r>
            <a:r>
              <a:rPr lang="fr-FR" sz="2800" b="1" dirty="0" err="1"/>
              <a:t>traded</a:t>
            </a:r>
            <a:r>
              <a:rPr lang="fr-FR" sz="2800" b="1" dirty="0"/>
              <a:t>) – </a:t>
            </a:r>
            <a:r>
              <a:rPr lang="fr-FR" sz="2800" dirty="0"/>
              <a:t>pool money </a:t>
            </a:r>
            <a:r>
              <a:rPr lang="fr-FR" sz="2800" dirty="0" err="1"/>
              <a:t>from</a:t>
            </a:r>
            <a:r>
              <a:rPr lang="fr-FR" sz="2800" dirty="0"/>
              <a:t> </a:t>
            </a:r>
            <a:r>
              <a:rPr lang="fr-FR" sz="2800" dirty="0" err="1"/>
              <a:t>many</a:t>
            </a:r>
            <a:r>
              <a:rPr lang="fr-FR" sz="2800" dirty="0"/>
              <a:t> </a:t>
            </a:r>
            <a:r>
              <a:rPr lang="fr-FR" sz="2800" dirty="0" err="1"/>
              <a:t>investors</a:t>
            </a:r>
            <a:r>
              <a:rPr lang="fr-FR" sz="2800" dirty="0"/>
              <a:t> and </a:t>
            </a:r>
            <a:r>
              <a:rPr lang="fr-FR" sz="2800" dirty="0" err="1"/>
              <a:t>invest</a:t>
            </a:r>
            <a:r>
              <a:rPr lang="fr-FR" sz="2800" dirty="0"/>
              <a:t> </a:t>
            </a:r>
            <a:r>
              <a:rPr lang="fr-FR" sz="2800" dirty="0" err="1"/>
              <a:t>it</a:t>
            </a:r>
            <a:r>
              <a:rPr lang="fr-FR" sz="2800" dirty="0"/>
              <a:t> </a:t>
            </a:r>
            <a:r>
              <a:rPr lang="fr-FR" sz="2800" dirty="0" err="1"/>
              <a:t>according</a:t>
            </a:r>
            <a:r>
              <a:rPr lang="fr-FR" sz="2800" dirty="0"/>
              <a:t> to a </a:t>
            </a:r>
            <a:r>
              <a:rPr lang="fr-FR" sz="2800" dirty="0" err="1"/>
              <a:t>specific</a:t>
            </a:r>
            <a:r>
              <a:rPr lang="fr-FR" sz="2800" dirty="0"/>
              <a:t> </a:t>
            </a:r>
            <a:r>
              <a:rPr lang="fr-FR" sz="2800" dirty="0" err="1"/>
              <a:t>investment</a:t>
            </a:r>
            <a:r>
              <a:rPr lang="fr-FR" sz="2800" dirty="0"/>
              <a:t> </a:t>
            </a:r>
            <a:r>
              <a:rPr lang="fr-FR" sz="2800" dirty="0" err="1" smtClean="0"/>
              <a:t>strategy</a:t>
            </a:r>
            <a:r>
              <a:rPr lang="fr-FR" sz="2800" dirty="0" smtClean="0"/>
              <a:t>.</a:t>
            </a:r>
          </a:p>
          <a:p>
            <a:r>
              <a:rPr lang="fr-FR" sz="2800" b="1" dirty="0" err="1"/>
              <a:t>Foreign</a:t>
            </a:r>
            <a:r>
              <a:rPr lang="fr-FR" sz="2800" b="1" dirty="0"/>
              <a:t> -  </a:t>
            </a:r>
            <a:r>
              <a:rPr lang="fr-FR" sz="2800" dirty="0" smtClean="0"/>
              <a:t>a </a:t>
            </a:r>
            <a:r>
              <a:rPr lang="fr-FR" sz="2800" dirty="0" err="1" smtClean="0"/>
              <a:t>company</a:t>
            </a:r>
            <a:r>
              <a:rPr lang="fr-FR" sz="2800" dirty="0" smtClean="0"/>
              <a:t> or </a:t>
            </a:r>
            <a:r>
              <a:rPr lang="fr-FR" sz="2800" dirty="0" err="1" smtClean="0"/>
              <a:t>individual</a:t>
            </a:r>
            <a:r>
              <a:rPr lang="fr-FR" sz="2800" dirty="0" smtClean="0"/>
              <a:t> </a:t>
            </a:r>
            <a:r>
              <a:rPr lang="fr-FR" sz="2800" dirty="0" err="1" smtClean="0"/>
              <a:t>from</a:t>
            </a:r>
            <a:r>
              <a:rPr lang="fr-FR" sz="2800" dirty="0" smtClean="0"/>
              <a:t> one country </a:t>
            </a:r>
            <a:r>
              <a:rPr lang="fr-FR" sz="2800" dirty="0" err="1" smtClean="0"/>
              <a:t>invests</a:t>
            </a:r>
            <a:r>
              <a:rPr lang="fr-FR" sz="2800" dirty="0" smtClean="0"/>
              <a:t> in </a:t>
            </a:r>
            <a:r>
              <a:rPr lang="fr-FR" sz="2800" dirty="0" err="1" smtClean="0"/>
              <a:t>assets</a:t>
            </a:r>
            <a:r>
              <a:rPr lang="fr-FR" sz="2800" dirty="0" smtClean="0"/>
              <a:t> or </a:t>
            </a:r>
            <a:r>
              <a:rPr lang="fr-FR" sz="2800" dirty="0" err="1" smtClean="0"/>
              <a:t>ownership</a:t>
            </a:r>
            <a:r>
              <a:rPr lang="fr-FR" sz="2800" dirty="0" smtClean="0"/>
              <a:t> </a:t>
            </a:r>
            <a:r>
              <a:rPr lang="fr-FR" sz="2800" dirty="0" err="1" smtClean="0"/>
              <a:t>stakes</a:t>
            </a:r>
            <a:r>
              <a:rPr lang="fr-FR" sz="2800" dirty="0" smtClean="0"/>
              <a:t> of a </a:t>
            </a:r>
            <a:r>
              <a:rPr lang="fr-FR" sz="2800" dirty="0" err="1" smtClean="0"/>
              <a:t>company</a:t>
            </a:r>
            <a:r>
              <a:rPr lang="fr-FR" sz="2800" dirty="0" smtClean="0"/>
              <a:t> </a:t>
            </a:r>
            <a:r>
              <a:rPr lang="fr-FR" sz="2800" dirty="0" err="1" smtClean="0"/>
              <a:t>based</a:t>
            </a:r>
            <a:r>
              <a:rPr lang="fr-FR" sz="2800" dirty="0" smtClean="0"/>
              <a:t> in </a:t>
            </a:r>
            <a:r>
              <a:rPr lang="fr-FR" sz="2800" dirty="0" err="1" smtClean="0"/>
              <a:t>another</a:t>
            </a:r>
            <a:r>
              <a:rPr lang="fr-FR" sz="2800" dirty="0" smtClean="0"/>
              <a:t> country.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7054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investments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sz="3200" b="1" dirty="0"/>
              <a:t>Life </a:t>
            </a:r>
            <a:r>
              <a:rPr lang="fr-FR" sz="3200" b="1" dirty="0" err="1"/>
              <a:t>Insurance</a:t>
            </a:r>
            <a:r>
              <a:rPr lang="fr-FR" sz="3200" b="1" dirty="0"/>
              <a:t> – </a:t>
            </a:r>
            <a:r>
              <a:rPr lang="fr-FR" sz="3200" dirty="0" err="1"/>
              <a:t>many</a:t>
            </a:r>
            <a:r>
              <a:rPr lang="fr-FR" sz="3200" dirty="0"/>
              <a:t> </a:t>
            </a:r>
            <a:r>
              <a:rPr lang="fr-FR" sz="3200" dirty="0" err="1"/>
              <a:t>product</a:t>
            </a:r>
            <a:r>
              <a:rPr lang="fr-FR" sz="3200" dirty="0"/>
              <a:t> types, </a:t>
            </a:r>
            <a:r>
              <a:rPr lang="fr-FR" sz="3200" dirty="0" err="1"/>
              <a:t>considered</a:t>
            </a:r>
            <a:r>
              <a:rPr lang="fr-FR" sz="3200" dirty="0"/>
              <a:t> a </a:t>
            </a:r>
            <a:r>
              <a:rPr lang="fr-FR" sz="3200" dirty="0" err="1" smtClean="0"/>
              <a:t>security</a:t>
            </a:r>
            <a:r>
              <a:rPr lang="fr-FR" sz="3200" dirty="0" smtClean="0"/>
              <a:t>.</a:t>
            </a:r>
          </a:p>
          <a:p>
            <a:r>
              <a:rPr lang="fr-FR" sz="3200" b="1" dirty="0" smtClean="0"/>
              <a:t>Real </a:t>
            </a:r>
            <a:r>
              <a:rPr lang="fr-FR" sz="3200" b="1" dirty="0" err="1" smtClean="0"/>
              <a:t>Estate</a:t>
            </a:r>
            <a:r>
              <a:rPr lang="fr-FR" sz="3200" b="1" dirty="0" smtClean="0"/>
              <a:t> – </a:t>
            </a:r>
            <a:r>
              <a:rPr lang="fr-FR" sz="3200" dirty="0" err="1" smtClean="0"/>
              <a:t>investment</a:t>
            </a:r>
            <a:r>
              <a:rPr lang="fr-FR" sz="3200" dirty="0" smtClean="0"/>
              <a:t> </a:t>
            </a:r>
            <a:r>
              <a:rPr lang="fr-FR" sz="3200" dirty="0" err="1" smtClean="0"/>
              <a:t>that</a:t>
            </a:r>
            <a:r>
              <a:rPr lang="fr-FR" sz="3200" dirty="0" smtClean="0"/>
              <a:t> </a:t>
            </a:r>
            <a:r>
              <a:rPr lang="fr-FR" sz="3200" dirty="0" err="1" smtClean="0"/>
              <a:t>involves</a:t>
            </a:r>
            <a:r>
              <a:rPr lang="fr-FR" sz="3200" dirty="0" smtClean="0"/>
              <a:t> the </a:t>
            </a:r>
            <a:r>
              <a:rPr lang="fr-FR" sz="3200" dirty="0" err="1" smtClean="0"/>
              <a:t>purchase</a:t>
            </a:r>
            <a:r>
              <a:rPr lang="fr-FR" sz="3200" dirty="0" smtClean="0"/>
              <a:t>, </a:t>
            </a:r>
            <a:r>
              <a:rPr lang="fr-FR" sz="3200" dirty="0" err="1" smtClean="0"/>
              <a:t>ownership</a:t>
            </a:r>
            <a:r>
              <a:rPr lang="fr-FR" sz="3200" dirty="0" smtClean="0"/>
              <a:t>, management, </a:t>
            </a:r>
            <a:r>
              <a:rPr lang="fr-FR" sz="3200" dirty="0" err="1" smtClean="0"/>
              <a:t>rental</a:t>
            </a:r>
            <a:r>
              <a:rPr lang="fr-FR" sz="3200" dirty="0" smtClean="0"/>
              <a:t> and/or sale of real </a:t>
            </a:r>
            <a:r>
              <a:rPr lang="fr-FR" sz="3200" dirty="0" err="1" smtClean="0"/>
              <a:t>estate</a:t>
            </a:r>
            <a:r>
              <a:rPr lang="fr-FR" sz="3200" dirty="0" smtClean="0"/>
              <a:t> for profit.</a:t>
            </a:r>
          </a:p>
          <a:p>
            <a:r>
              <a:rPr lang="fr-FR" sz="3200" b="1" dirty="0" err="1" smtClean="0"/>
              <a:t>Savings</a:t>
            </a:r>
            <a:r>
              <a:rPr lang="fr-FR" sz="3200" b="1" dirty="0" smtClean="0"/>
              <a:t> – </a:t>
            </a:r>
            <a:r>
              <a:rPr lang="fr-FR" sz="3200" dirty="0" smtClean="0"/>
              <a:t>the portion of </a:t>
            </a:r>
            <a:r>
              <a:rPr lang="fr-FR" sz="3200" dirty="0" err="1" smtClean="0"/>
              <a:t>disposable</a:t>
            </a:r>
            <a:r>
              <a:rPr lang="fr-FR" sz="3200" dirty="0" smtClean="0"/>
              <a:t> </a:t>
            </a:r>
            <a:r>
              <a:rPr lang="fr-FR" sz="3200" dirty="0" err="1" smtClean="0"/>
              <a:t>income</a:t>
            </a:r>
            <a:r>
              <a:rPr lang="fr-FR" sz="3200" dirty="0" smtClean="0"/>
              <a:t> not </a:t>
            </a:r>
            <a:r>
              <a:rPr lang="fr-FR" sz="3200" dirty="0" err="1" smtClean="0"/>
              <a:t>spent</a:t>
            </a:r>
            <a:r>
              <a:rPr lang="fr-FR" sz="3200" dirty="0" smtClean="0"/>
              <a:t> on </a:t>
            </a:r>
            <a:r>
              <a:rPr lang="fr-FR" sz="3200" dirty="0" err="1" smtClean="0"/>
              <a:t>consumption</a:t>
            </a:r>
            <a:r>
              <a:rPr lang="fr-FR" sz="3200" dirty="0" smtClean="0"/>
              <a:t> of consumer </a:t>
            </a:r>
            <a:r>
              <a:rPr lang="fr-FR" sz="3200" dirty="0" err="1" smtClean="0"/>
              <a:t>goods</a:t>
            </a:r>
            <a:r>
              <a:rPr lang="fr-FR" sz="3200" dirty="0" smtClean="0"/>
              <a:t> but </a:t>
            </a:r>
            <a:r>
              <a:rPr lang="fr-FR" sz="3200" dirty="0" err="1" smtClean="0"/>
              <a:t>accumulated</a:t>
            </a:r>
            <a:r>
              <a:rPr lang="fr-FR" sz="3200" dirty="0" smtClean="0"/>
              <a:t> or </a:t>
            </a:r>
            <a:r>
              <a:rPr lang="fr-FR" sz="3200" dirty="0" err="1" smtClean="0"/>
              <a:t>invested</a:t>
            </a:r>
            <a:r>
              <a:rPr lang="fr-FR" sz="3200" dirty="0" smtClean="0"/>
              <a:t> </a:t>
            </a:r>
            <a:r>
              <a:rPr lang="fr-FR" sz="3200" dirty="0" err="1" smtClean="0"/>
              <a:t>directly</a:t>
            </a:r>
            <a:r>
              <a:rPr lang="fr-FR" sz="3200" dirty="0" smtClean="0"/>
              <a:t> in capital </a:t>
            </a:r>
            <a:r>
              <a:rPr lang="fr-FR" sz="3200" dirty="0" err="1" smtClean="0"/>
              <a:t>equipment</a:t>
            </a:r>
            <a:r>
              <a:rPr lang="fr-FR" sz="3200" dirty="0" smtClean="0"/>
              <a:t> or in </a:t>
            </a:r>
            <a:r>
              <a:rPr lang="fr-FR" sz="3200" dirty="0" err="1" smtClean="0"/>
              <a:t>paying</a:t>
            </a:r>
            <a:r>
              <a:rPr lang="fr-FR" sz="3200" dirty="0" smtClean="0"/>
              <a:t> off a home </a:t>
            </a:r>
            <a:r>
              <a:rPr lang="fr-FR" sz="3200" dirty="0" err="1" smtClean="0"/>
              <a:t>mortgage</a:t>
            </a:r>
            <a:r>
              <a:rPr lang="fr-FR" sz="3200" dirty="0" smtClean="0"/>
              <a:t> or </a:t>
            </a:r>
            <a:r>
              <a:rPr lang="fr-FR" sz="3200" dirty="0" err="1" smtClean="0"/>
              <a:t>indirectly</a:t>
            </a:r>
            <a:r>
              <a:rPr lang="fr-FR" sz="3200" dirty="0" smtClean="0"/>
              <a:t> </a:t>
            </a:r>
            <a:r>
              <a:rPr lang="fr-FR" sz="3200" dirty="0" err="1" smtClean="0"/>
              <a:t>through</a:t>
            </a:r>
            <a:r>
              <a:rPr lang="fr-FR" sz="3200" dirty="0" smtClean="0"/>
              <a:t> </a:t>
            </a:r>
            <a:r>
              <a:rPr lang="fr-FR" sz="3200" dirty="0" err="1" smtClean="0"/>
              <a:t>purchase</a:t>
            </a:r>
            <a:r>
              <a:rPr lang="fr-FR" sz="3200" dirty="0" smtClean="0"/>
              <a:t> of </a:t>
            </a:r>
            <a:r>
              <a:rPr lang="fr-FR" sz="3200" dirty="0" err="1" smtClean="0"/>
              <a:t>securities</a:t>
            </a:r>
            <a:r>
              <a:rPr lang="fr-FR" sz="3200" dirty="0" smtClean="0"/>
              <a:t>.</a:t>
            </a:r>
          </a:p>
          <a:p>
            <a:pPr marL="0" indent="0">
              <a:buNone/>
            </a:pPr>
            <a:endParaRPr lang="fr-FR" sz="2800" b="1" dirty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36717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investments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b="1" dirty="0" err="1"/>
              <a:t>Shares</a:t>
            </a:r>
            <a:r>
              <a:rPr lang="fr-FR" sz="2800" b="1" dirty="0"/>
              <a:t> –</a:t>
            </a:r>
            <a:r>
              <a:rPr lang="fr-FR" sz="2800" dirty="0"/>
              <a:t> to have a portion of </a:t>
            </a:r>
            <a:r>
              <a:rPr lang="fr-FR" sz="2800" dirty="0" err="1"/>
              <a:t>something</a:t>
            </a:r>
            <a:r>
              <a:rPr lang="fr-FR" sz="2800" dirty="0"/>
              <a:t>. One of </a:t>
            </a:r>
            <a:r>
              <a:rPr lang="fr-FR" sz="2800" dirty="0" err="1"/>
              <a:t>equal</a:t>
            </a:r>
            <a:r>
              <a:rPr lang="fr-FR" sz="2800" dirty="0"/>
              <a:t> parts </a:t>
            </a:r>
            <a:r>
              <a:rPr lang="fr-FR" sz="2800" dirty="0" err="1"/>
              <a:t>into</a:t>
            </a:r>
            <a:r>
              <a:rPr lang="fr-FR" sz="2800" dirty="0"/>
              <a:t> </a:t>
            </a:r>
            <a:r>
              <a:rPr lang="fr-FR" sz="2800" dirty="0" err="1"/>
              <a:t>which</a:t>
            </a:r>
            <a:r>
              <a:rPr lang="fr-FR" sz="2800" dirty="0"/>
              <a:t> a </a:t>
            </a:r>
            <a:r>
              <a:rPr lang="fr-FR" sz="2800" dirty="0" err="1"/>
              <a:t>company’s</a:t>
            </a:r>
            <a:r>
              <a:rPr lang="fr-FR" sz="2800" dirty="0"/>
              <a:t> capital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divided</a:t>
            </a:r>
            <a:r>
              <a:rPr lang="fr-FR" sz="2800" dirty="0"/>
              <a:t>, </a:t>
            </a:r>
            <a:r>
              <a:rPr lang="fr-FR" sz="2800" dirty="0" err="1"/>
              <a:t>entitling</a:t>
            </a:r>
            <a:r>
              <a:rPr lang="fr-FR" sz="2800" dirty="0"/>
              <a:t> the </a:t>
            </a:r>
            <a:r>
              <a:rPr lang="fr-FR" sz="2800" dirty="0" err="1"/>
              <a:t>holder</a:t>
            </a:r>
            <a:r>
              <a:rPr lang="fr-FR" sz="2800" dirty="0"/>
              <a:t> to a portion of the profits.</a:t>
            </a:r>
          </a:p>
          <a:p>
            <a:r>
              <a:rPr lang="fr-FR" sz="2800" b="1" dirty="0"/>
              <a:t>Share </a:t>
            </a:r>
            <a:r>
              <a:rPr lang="fr-FR" sz="2800" b="1" dirty="0" err="1"/>
              <a:t>market</a:t>
            </a:r>
            <a:r>
              <a:rPr lang="fr-FR" sz="2800" b="1" dirty="0"/>
              <a:t> – </a:t>
            </a:r>
            <a:r>
              <a:rPr lang="fr-FR" sz="2800" dirty="0"/>
              <a:t>a place </a:t>
            </a:r>
            <a:r>
              <a:rPr lang="fr-FR" sz="2800" dirty="0" err="1"/>
              <a:t>where</a:t>
            </a:r>
            <a:r>
              <a:rPr lang="fr-FR" sz="2800" dirty="0"/>
              <a:t> </a:t>
            </a:r>
            <a:r>
              <a:rPr lang="fr-FR" sz="2800" dirty="0" err="1"/>
              <a:t>shares</a:t>
            </a:r>
            <a:r>
              <a:rPr lang="fr-FR" sz="2800" dirty="0"/>
              <a:t> are </a:t>
            </a:r>
            <a:r>
              <a:rPr lang="fr-FR" sz="2800" dirty="0" err="1"/>
              <a:t>bought</a:t>
            </a:r>
            <a:r>
              <a:rPr lang="fr-FR" sz="2800" dirty="0"/>
              <a:t> and </a:t>
            </a:r>
            <a:r>
              <a:rPr lang="fr-FR" sz="2800" dirty="0" err="1"/>
              <a:t>sold</a:t>
            </a:r>
            <a:r>
              <a:rPr lang="fr-FR" sz="2800" dirty="0"/>
              <a:t> (stock exchange).</a:t>
            </a:r>
          </a:p>
          <a:p>
            <a:r>
              <a:rPr lang="fr-FR" sz="2800" b="1" dirty="0"/>
              <a:t>Stocks – </a:t>
            </a:r>
            <a:r>
              <a:rPr lang="fr-FR" sz="2800" dirty="0"/>
              <a:t>a </a:t>
            </a:r>
            <a:r>
              <a:rPr lang="fr-FR" sz="2800" dirty="0" err="1"/>
              <a:t>share</a:t>
            </a:r>
            <a:r>
              <a:rPr lang="fr-FR" sz="2800" dirty="0"/>
              <a:t> of a </a:t>
            </a:r>
            <a:r>
              <a:rPr lang="fr-FR" sz="2800" dirty="0" err="1"/>
              <a:t>company</a:t>
            </a:r>
            <a:r>
              <a:rPr lang="fr-FR" sz="2800" dirty="0"/>
              <a:t> </a:t>
            </a:r>
            <a:r>
              <a:rPr lang="fr-FR" sz="2800" dirty="0" err="1"/>
              <a:t>held</a:t>
            </a:r>
            <a:r>
              <a:rPr lang="fr-FR" sz="2800" dirty="0"/>
              <a:t> by an </a:t>
            </a:r>
            <a:r>
              <a:rPr lang="fr-FR" sz="2800" dirty="0" err="1"/>
              <a:t>individual</a:t>
            </a:r>
            <a:r>
              <a:rPr lang="fr-FR" sz="2800" dirty="0"/>
              <a:t> or group. </a:t>
            </a:r>
            <a:r>
              <a:rPr lang="fr-FR" sz="2800" dirty="0" err="1"/>
              <a:t>When</a:t>
            </a:r>
            <a:r>
              <a:rPr lang="fr-FR" sz="2800" dirty="0"/>
              <a:t> </a:t>
            </a:r>
            <a:r>
              <a:rPr lang="fr-FR" sz="2800" dirty="0" err="1"/>
              <a:t>you</a:t>
            </a:r>
            <a:r>
              <a:rPr lang="fr-FR" sz="2800" dirty="0"/>
              <a:t> </a:t>
            </a:r>
            <a:r>
              <a:rPr lang="fr-FR" sz="2800" dirty="0" err="1"/>
              <a:t>buy</a:t>
            </a:r>
            <a:r>
              <a:rPr lang="fr-FR" sz="2800" dirty="0"/>
              <a:t> </a:t>
            </a:r>
            <a:r>
              <a:rPr lang="fr-FR" sz="2800" dirty="0" err="1"/>
              <a:t>shares</a:t>
            </a:r>
            <a:r>
              <a:rPr lang="fr-FR" sz="2800" dirty="0"/>
              <a:t> of a </a:t>
            </a:r>
            <a:r>
              <a:rPr lang="fr-FR" sz="2800" dirty="0" err="1"/>
              <a:t>company’s</a:t>
            </a:r>
            <a:r>
              <a:rPr lang="fr-FR" sz="2800" dirty="0"/>
              <a:t> stock, </a:t>
            </a:r>
            <a:r>
              <a:rPr lang="fr-FR" sz="2800" dirty="0" err="1"/>
              <a:t>you</a:t>
            </a:r>
            <a:r>
              <a:rPr lang="fr-FR" sz="2800" dirty="0"/>
              <a:t> </a:t>
            </a:r>
            <a:r>
              <a:rPr lang="fr-FR" sz="2800" dirty="0" err="1"/>
              <a:t>own</a:t>
            </a:r>
            <a:r>
              <a:rPr lang="fr-FR" sz="2800" dirty="0"/>
              <a:t> a </a:t>
            </a:r>
            <a:r>
              <a:rPr lang="fr-FR" sz="2800" dirty="0" err="1"/>
              <a:t>piece</a:t>
            </a:r>
            <a:r>
              <a:rPr lang="fr-FR" sz="2800" dirty="0"/>
              <a:t> of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company</a:t>
            </a:r>
            <a:r>
              <a:rPr lang="fr-FR" sz="2800" dirty="0"/>
              <a:t>. Stocks </a:t>
            </a:r>
            <a:r>
              <a:rPr lang="fr-FR" sz="2800" dirty="0" err="1"/>
              <a:t>can</a:t>
            </a:r>
            <a:r>
              <a:rPr lang="fr-FR" sz="2800" dirty="0"/>
              <a:t> </a:t>
            </a:r>
            <a:r>
              <a:rPr lang="fr-FR" sz="2800" dirty="0" err="1"/>
              <a:t>be</a:t>
            </a:r>
            <a:r>
              <a:rPr lang="fr-FR" sz="2800" dirty="0"/>
              <a:t> </a:t>
            </a:r>
            <a:r>
              <a:rPr lang="fr-FR" sz="2800" dirty="0" err="1"/>
              <a:t>described</a:t>
            </a:r>
            <a:r>
              <a:rPr lang="fr-FR" sz="2800" dirty="0"/>
              <a:t> on the </a:t>
            </a:r>
            <a:r>
              <a:rPr lang="fr-FR" sz="2800" dirty="0" err="1"/>
              <a:t>company’s</a:t>
            </a:r>
            <a:r>
              <a:rPr lang="fr-FR" sz="2800" dirty="0"/>
              <a:t> size, type, performance </a:t>
            </a:r>
            <a:r>
              <a:rPr lang="fr-FR" sz="2800" dirty="0" err="1"/>
              <a:t>during</a:t>
            </a:r>
            <a:r>
              <a:rPr lang="fr-FR" sz="2800" dirty="0"/>
              <a:t> </a:t>
            </a:r>
            <a:r>
              <a:rPr lang="fr-FR" sz="2800" dirty="0" err="1"/>
              <a:t>market</a:t>
            </a:r>
            <a:r>
              <a:rPr lang="fr-FR" sz="2800" dirty="0"/>
              <a:t> cycles and </a:t>
            </a:r>
            <a:r>
              <a:rPr lang="fr-FR" sz="2800" dirty="0" err="1"/>
              <a:t>potential</a:t>
            </a:r>
            <a:r>
              <a:rPr lang="fr-FR" sz="2800" dirty="0"/>
              <a:t> for long and short </a:t>
            </a:r>
            <a:r>
              <a:rPr lang="fr-FR" sz="2800" dirty="0" err="1"/>
              <a:t>term</a:t>
            </a:r>
            <a:r>
              <a:rPr lang="fr-FR" sz="2800" dirty="0"/>
              <a:t> </a:t>
            </a:r>
            <a:r>
              <a:rPr lang="fr-FR" sz="2800" dirty="0" err="1"/>
              <a:t>growth</a:t>
            </a:r>
            <a:r>
              <a:rPr lang="fr-FR" sz="2800" dirty="0"/>
              <a:t>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02825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À bandes">
  <a:themeElements>
    <a:clrScheme name="À bandes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À bande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À bande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 de couleurs]]</Template>
  <TotalTime>77</TotalTime>
  <Words>2394</Words>
  <Application>Microsoft Office PowerPoint</Application>
  <PresentationFormat>Grand écran</PresentationFormat>
  <Paragraphs>181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6" baseType="lpstr">
      <vt:lpstr>Corbel</vt:lpstr>
      <vt:lpstr>Wingdings</vt:lpstr>
      <vt:lpstr>À bandes</vt:lpstr>
      <vt:lpstr>Investments</vt:lpstr>
      <vt:lpstr>What is investing?</vt:lpstr>
      <vt:lpstr>participation in class Exercise</vt:lpstr>
      <vt:lpstr>What are investments?</vt:lpstr>
      <vt:lpstr>Types of investments </vt:lpstr>
      <vt:lpstr>Types of investments </vt:lpstr>
      <vt:lpstr>Types of investments</vt:lpstr>
      <vt:lpstr>Types of investments</vt:lpstr>
      <vt:lpstr>Types of investments</vt:lpstr>
      <vt:lpstr>Types of investments</vt:lpstr>
      <vt:lpstr>What are assets?</vt:lpstr>
      <vt:lpstr>Types of assets </vt:lpstr>
      <vt:lpstr>Types of assets</vt:lpstr>
      <vt:lpstr>What is the difference between investment and asset? </vt:lpstr>
      <vt:lpstr>Class activity</vt:lpstr>
      <vt:lpstr>Answers</vt:lpstr>
      <vt:lpstr>Answers</vt:lpstr>
      <vt:lpstr>Answers</vt:lpstr>
      <vt:lpstr>What is Bankruptcy? </vt:lpstr>
      <vt:lpstr>Listening Exercise </vt:lpstr>
      <vt:lpstr>Answers</vt:lpstr>
      <vt:lpstr>Answers</vt:lpstr>
      <vt:lpstr>What lessons were learnt from the Lehman crisis?</vt:lpstr>
      <vt:lpstr>Listening exercise</vt:lpstr>
      <vt:lpstr>Reading exercise</vt:lpstr>
      <vt:lpstr>Questions</vt:lpstr>
      <vt:lpstr>Questions</vt:lpstr>
      <vt:lpstr>questions</vt:lpstr>
      <vt:lpstr>Answers</vt:lpstr>
      <vt:lpstr>Answers</vt:lpstr>
      <vt:lpstr>Answers</vt:lpstr>
      <vt:lpstr>Answers</vt:lpstr>
      <vt:lpstr>Homework - TOEIc Exercises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Utilisateur Windows</dc:creator>
  <cp:lastModifiedBy>Utilisateur Windows</cp:lastModifiedBy>
  <cp:revision>3</cp:revision>
  <dcterms:created xsi:type="dcterms:W3CDTF">2019-02-11T12:17:32Z</dcterms:created>
  <dcterms:modified xsi:type="dcterms:W3CDTF">2019-02-11T13:35:00Z</dcterms:modified>
</cp:coreProperties>
</file>