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68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835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61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50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2550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91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468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01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98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101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321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081A344-DAA5-4D9C-ABD4-D9F99584716C}" type="datetimeFigureOut">
              <a:rPr lang="fr-FR" smtClean="0"/>
              <a:t>11/02/2019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DFC25D8-2EFA-4E79-A31C-66821B27BA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275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ctime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Budgeting</a:t>
            </a:r>
            <a:r>
              <a:rPr lang="fr-FR" dirty="0" smtClean="0"/>
              <a:t>, </a:t>
            </a:r>
            <a:r>
              <a:rPr lang="fr-FR" dirty="0" err="1" smtClean="0"/>
              <a:t>Accounts</a:t>
            </a:r>
            <a:r>
              <a:rPr lang="fr-FR" dirty="0" smtClean="0"/>
              <a:t> and Taxes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TOEIC</a:t>
            </a:r>
          </a:p>
          <a:p>
            <a:r>
              <a:rPr lang="fr-FR" dirty="0" smtClean="0"/>
              <a:t>Emma </a:t>
            </a:r>
            <a:r>
              <a:rPr lang="fr-FR" dirty="0" err="1" smtClean="0"/>
              <a:t>Bowers</a:t>
            </a:r>
            <a:r>
              <a:rPr lang="fr-FR" dirty="0" smtClean="0"/>
              <a:t> – ING2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2785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accounting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r>
              <a:rPr lang="fr-FR" sz="2400" dirty="0" smtClean="0"/>
              <a:t>A </a:t>
            </a:r>
            <a:r>
              <a:rPr lang="fr-FR" sz="2400" dirty="0" err="1" smtClean="0"/>
              <a:t>specialised</a:t>
            </a:r>
            <a:r>
              <a:rPr lang="fr-FR" sz="2400" dirty="0" smtClean="0"/>
              <a:t> </a:t>
            </a:r>
            <a:r>
              <a:rPr lang="fr-FR" sz="2400" dirty="0" err="1" smtClean="0"/>
              <a:t>branch</a:t>
            </a:r>
            <a:r>
              <a:rPr lang="fr-FR" sz="2400" dirty="0" smtClean="0"/>
              <a:t> of </a:t>
            </a:r>
            <a:r>
              <a:rPr lang="fr-FR" sz="2400" dirty="0" err="1" smtClean="0"/>
              <a:t>accounting</a:t>
            </a:r>
            <a:r>
              <a:rPr lang="fr-FR" sz="2400" dirty="0" smtClean="0"/>
              <a:t> </a:t>
            </a:r>
            <a:r>
              <a:rPr lang="fr-FR" sz="2400" dirty="0" err="1" smtClean="0"/>
              <a:t>that</a:t>
            </a:r>
            <a:r>
              <a:rPr lang="fr-FR" sz="2400" dirty="0" smtClean="0"/>
              <a:t> documents a </a:t>
            </a:r>
            <a:r>
              <a:rPr lang="fr-FR" sz="2400" dirty="0" err="1" smtClean="0"/>
              <a:t>company’s</a:t>
            </a:r>
            <a:r>
              <a:rPr lang="fr-FR" sz="2400" dirty="0" smtClean="0"/>
              <a:t> </a:t>
            </a:r>
            <a:r>
              <a:rPr lang="fr-FR" sz="2400" dirty="0" err="1" smtClean="0"/>
              <a:t>financial</a:t>
            </a:r>
            <a:r>
              <a:rPr lang="fr-FR" sz="2400" dirty="0" smtClean="0"/>
              <a:t> transactions.</a:t>
            </a:r>
          </a:p>
          <a:p>
            <a:endParaRPr lang="fr-FR" sz="2400" dirty="0"/>
          </a:p>
          <a:p>
            <a:r>
              <a:rPr lang="fr-FR" sz="2400" dirty="0" err="1" smtClean="0"/>
              <a:t>Following</a:t>
            </a:r>
            <a:r>
              <a:rPr lang="fr-FR" sz="2400" dirty="0" smtClean="0"/>
              <a:t> </a:t>
            </a:r>
            <a:r>
              <a:rPr lang="fr-FR" sz="2400" dirty="0" err="1" smtClean="0"/>
              <a:t>standardised</a:t>
            </a:r>
            <a:r>
              <a:rPr lang="fr-FR" sz="2400" dirty="0" smtClean="0"/>
              <a:t> guidelines, the transactions are </a:t>
            </a:r>
            <a:r>
              <a:rPr lang="fr-FR" sz="2400" dirty="0" err="1" smtClean="0"/>
              <a:t>recorded</a:t>
            </a:r>
            <a:r>
              <a:rPr lang="fr-FR" sz="2400" dirty="0" smtClean="0"/>
              <a:t>, </a:t>
            </a:r>
            <a:r>
              <a:rPr lang="fr-FR" sz="2400" dirty="0" err="1" smtClean="0"/>
              <a:t>summarised</a:t>
            </a:r>
            <a:r>
              <a:rPr lang="fr-FR" sz="2400" dirty="0" smtClean="0"/>
              <a:t> and </a:t>
            </a:r>
            <a:r>
              <a:rPr lang="fr-FR" sz="2400" dirty="0" err="1" smtClean="0"/>
              <a:t>presented</a:t>
            </a:r>
            <a:r>
              <a:rPr lang="fr-FR" sz="2400" dirty="0" smtClean="0"/>
              <a:t> in a </a:t>
            </a:r>
            <a:r>
              <a:rPr lang="fr-FR" sz="2400" dirty="0" err="1" smtClean="0"/>
              <a:t>financial</a:t>
            </a:r>
            <a:r>
              <a:rPr lang="fr-FR" sz="2400" dirty="0" smtClean="0"/>
              <a:t> report </a:t>
            </a:r>
            <a:r>
              <a:rPr lang="fr-FR" sz="2400" dirty="0" err="1" smtClean="0"/>
              <a:t>such</a:t>
            </a:r>
            <a:r>
              <a:rPr lang="fr-FR" sz="2400" dirty="0" smtClean="0"/>
              <a:t> as an </a:t>
            </a:r>
            <a:r>
              <a:rPr lang="fr-FR" sz="2400" dirty="0" err="1" smtClean="0"/>
              <a:t>income</a:t>
            </a:r>
            <a:r>
              <a:rPr lang="fr-FR" sz="2400" dirty="0" smtClean="0"/>
              <a:t> </a:t>
            </a:r>
            <a:r>
              <a:rPr lang="fr-FR" sz="2400" dirty="0" err="1" smtClean="0"/>
              <a:t>statement</a:t>
            </a:r>
            <a:r>
              <a:rPr lang="fr-FR" sz="2400" dirty="0" smtClean="0"/>
              <a:t> or a balance </a:t>
            </a:r>
            <a:r>
              <a:rPr lang="fr-FR" sz="2400" dirty="0" err="1" smtClean="0"/>
              <a:t>sheet</a:t>
            </a:r>
            <a:r>
              <a:rPr lang="fr-FR" sz="2400" dirty="0"/>
              <a:t> </a:t>
            </a:r>
            <a:r>
              <a:rPr lang="fr-FR" sz="2400" dirty="0" smtClean="0"/>
              <a:t>(accountingcoach.com).</a:t>
            </a:r>
          </a:p>
          <a:p>
            <a:endParaRPr lang="fr-FR" sz="2400" dirty="0"/>
          </a:p>
          <a:p>
            <a:r>
              <a:rPr lang="fr-FR" sz="2400" dirty="0" smtClean="0"/>
              <a:t>The </a:t>
            </a:r>
            <a:r>
              <a:rPr lang="fr-FR" sz="2400" dirty="0" err="1" smtClean="0"/>
              <a:t>financial</a:t>
            </a:r>
            <a:r>
              <a:rPr lang="fr-FR" sz="2400" dirty="0" smtClean="0"/>
              <a:t> documents </a:t>
            </a:r>
            <a:r>
              <a:rPr lang="fr-FR" sz="2400" dirty="0" err="1" smtClean="0"/>
              <a:t>that</a:t>
            </a:r>
            <a:r>
              <a:rPr lang="fr-FR" sz="2400" dirty="0" smtClean="0"/>
              <a:t> show a </a:t>
            </a:r>
            <a:r>
              <a:rPr lang="fr-FR" sz="2400" dirty="0" err="1" smtClean="0"/>
              <a:t>company’s</a:t>
            </a:r>
            <a:r>
              <a:rPr lang="fr-FR" sz="2400" dirty="0" smtClean="0"/>
              <a:t> profits, </a:t>
            </a:r>
            <a:r>
              <a:rPr lang="fr-FR" sz="2400" dirty="0" err="1" smtClean="0"/>
              <a:t>debts</a:t>
            </a:r>
            <a:r>
              <a:rPr lang="fr-FR" sz="2400" dirty="0"/>
              <a:t> </a:t>
            </a:r>
            <a:r>
              <a:rPr lang="fr-FR" sz="2400" dirty="0" smtClean="0"/>
              <a:t>and cash flow for </a:t>
            </a:r>
            <a:r>
              <a:rPr lang="fr-FR" sz="2400" dirty="0" err="1" smtClean="0"/>
              <a:t>example</a:t>
            </a:r>
            <a:r>
              <a:rPr lang="fr-FR" sz="2400" dirty="0" smtClean="0"/>
              <a:t>, </a:t>
            </a:r>
            <a:r>
              <a:rPr lang="fr-FR" sz="2400" dirty="0" err="1" smtClean="0"/>
              <a:t>during</a:t>
            </a:r>
            <a:r>
              <a:rPr lang="fr-FR" sz="2400" dirty="0" smtClean="0"/>
              <a:t> a </a:t>
            </a:r>
            <a:r>
              <a:rPr lang="fr-FR" sz="2400" dirty="0" err="1" smtClean="0"/>
              <a:t>particular</a:t>
            </a:r>
            <a:r>
              <a:rPr lang="fr-FR" sz="2400" dirty="0" smtClean="0"/>
              <a:t> </a:t>
            </a:r>
            <a:r>
              <a:rPr lang="fr-FR" sz="2400" dirty="0" err="1" smtClean="0"/>
              <a:t>period</a:t>
            </a:r>
            <a:r>
              <a:rPr lang="fr-FR" sz="2400" dirty="0" smtClean="0"/>
              <a:t>, are </a:t>
            </a:r>
            <a:r>
              <a:rPr lang="fr-FR" sz="2400" dirty="0" err="1" smtClean="0"/>
              <a:t>used</a:t>
            </a:r>
            <a:r>
              <a:rPr lang="fr-FR" sz="2400" dirty="0" smtClean="0"/>
              <a:t> by </a:t>
            </a:r>
            <a:r>
              <a:rPr lang="fr-FR" sz="2400" dirty="0" err="1" smtClean="0"/>
              <a:t>investors</a:t>
            </a:r>
            <a:r>
              <a:rPr lang="fr-FR" sz="2400" dirty="0" smtClean="0"/>
              <a:t>, </a:t>
            </a:r>
            <a:r>
              <a:rPr lang="fr-FR" sz="2400" dirty="0" err="1" smtClean="0"/>
              <a:t>banks</a:t>
            </a:r>
            <a:r>
              <a:rPr lang="fr-FR" sz="2400" dirty="0" smtClean="0"/>
              <a:t> to </a:t>
            </a:r>
            <a:r>
              <a:rPr lang="fr-FR" sz="2400" dirty="0" err="1" smtClean="0"/>
              <a:t>measure</a:t>
            </a:r>
            <a:r>
              <a:rPr lang="fr-FR" sz="2400" dirty="0" smtClean="0"/>
              <a:t> a </a:t>
            </a:r>
            <a:r>
              <a:rPr lang="fr-FR" sz="2400" dirty="0" err="1" smtClean="0"/>
              <a:t>company’s</a:t>
            </a:r>
            <a:r>
              <a:rPr lang="fr-FR" sz="2400" dirty="0" smtClean="0"/>
              <a:t> performance (dictionary.cambridge.org).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964230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are taxes?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A </a:t>
            </a:r>
            <a:r>
              <a:rPr lang="fr-FR" sz="2800" dirty="0" err="1" smtClean="0"/>
              <a:t>compulsory</a:t>
            </a:r>
            <a:r>
              <a:rPr lang="fr-FR" sz="2800" dirty="0" smtClean="0"/>
              <a:t> </a:t>
            </a:r>
            <a:r>
              <a:rPr lang="fr-FR" sz="2800" dirty="0" err="1" smtClean="0"/>
              <a:t>fee</a:t>
            </a:r>
            <a:r>
              <a:rPr lang="fr-FR" sz="2800" dirty="0" smtClean="0"/>
              <a:t> </a:t>
            </a:r>
            <a:r>
              <a:rPr lang="fr-FR" sz="2800" dirty="0" err="1" smtClean="0"/>
              <a:t>charged</a:t>
            </a:r>
            <a:r>
              <a:rPr lang="fr-FR" sz="2800" dirty="0" smtClean="0"/>
              <a:t> (</a:t>
            </a:r>
            <a:r>
              <a:rPr lang="fr-FR" sz="2800" dirty="0" err="1" smtClean="0"/>
              <a:t>levied</a:t>
            </a:r>
            <a:r>
              <a:rPr lang="fr-FR" sz="2800" dirty="0" smtClean="0"/>
              <a:t>) by a </a:t>
            </a:r>
            <a:r>
              <a:rPr lang="fr-FR" sz="2800" dirty="0" err="1" smtClean="0"/>
              <a:t>government</a:t>
            </a:r>
            <a:r>
              <a:rPr lang="fr-FR" sz="2800" dirty="0" smtClean="0"/>
              <a:t> on a </a:t>
            </a:r>
            <a:r>
              <a:rPr lang="fr-FR" sz="2800" dirty="0" err="1" smtClean="0"/>
              <a:t>product</a:t>
            </a:r>
            <a:r>
              <a:rPr lang="fr-FR" sz="2800" dirty="0" smtClean="0"/>
              <a:t>, </a:t>
            </a:r>
            <a:r>
              <a:rPr lang="fr-FR" sz="2800" dirty="0" err="1" smtClean="0"/>
              <a:t>income</a:t>
            </a:r>
            <a:r>
              <a:rPr lang="fr-FR" sz="2800" dirty="0" smtClean="0"/>
              <a:t> or </a:t>
            </a:r>
            <a:r>
              <a:rPr lang="fr-FR" sz="2800" dirty="0" err="1" smtClean="0"/>
              <a:t>activity</a:t>
            </a:r>
            <a:r>
              <a:rPr lang="fr-FR" sz="2800" dirty="0"/>
              <a:t>.</a:t>
            </a:r>
            <a:endParaRPr lang="fr-FR" sz="2800" dirty="0" smtClean="0"/>
          </a:p>
          <a:p>
            <a:endParaRPr lang="fr-FR" sz="2800" dirty="0"/>
          </a:p>
          <a:p>
            <a:r>
              <a:rPr lang="fr-FR" sz="2800" dirty="0" smtClean="0"/>
              <a:t>Direct </a:t>
            </a:r>
            <a:r>
              <a:rPr lang="fr-FR" sz="2800" dirty="0" err="1" smtClean="0"/>
              <a:t>tax</a:t>
            </a:r>
            <a:r>
              <a:rPr lang="fr-FR" sz="2800" dirty="0"/>
              <a:t> </a:t>
            </a:r>
            <a:r>
              <a:rPr lang="fr-FR" sz="2800" dirty="0" smtClean="0"/>
              <a:t>- the </a:t>
            </a:r>
            <a:r>
              <a:rPr lang="fr-FR" sz="2800" dirty="0" err="1" smtClean="0"/>
              <a:t>tax</a:t>
            </a:r>
            <a:r>
              <a:rPr lang="fr-FR" sz="2800" dirty="0" smtClean="0"/>
              <a:t> </a:t>
            </a:r>
            <a:r>
              <a:rPr lang="fr-FR" sz="2800" dirty="0" err="1" smtClean="0"/>
              <a:t>levied</a:t>
            </a:r>
            <a:r>
              <a:rPr lang="fr-FR" sz="2800" dirty="0" smtClean="0"/>
              <a:t> on a </a:t>
            </a:r>
            <a:r>
              <a:rPr lang="fr-FR" sz="2800" dirty="0" err="1" smtClean="0"/>
              <a:t>personal</a:t>
            </a:r>
            <a:r>
              <a:rPr lang="fr-FR" sz="2800" dirty="0" smtClean="0"/>
              <a:t> or </a:t>
            </a:r>
            <a:r>
              <a:rPr lang="fr-FR" sz="2800" dirty="0" err="1" smtClean="0"/>
              <a:t>corporate</a:t>
            </a:r>
            <a:r>
              <a:rPr lang="fr-FR" sz="2800" dirty="0" smtClean="0"/>
              <a:t> </a:t>
            </a:r>
            <a:r>
              <a:rPr lang="fr-FR" sz="2800" dirty="0" err="1" smtClean="0"/>
              <a:t>income</a:t>
            </a:r>
            <a:r>
              <a:rPr lang="fr-FR" sz="2800" dirty="0" smtClean="0"/>
              <a:t>.</a:t>
            </a:r>
          </a:p>
          <a:p>
            <a:r>
              <a:rPr lang="fr-FR" sz="2800" dirty="0" smtClean="0"/>
              <a:t>Indirect </a:t>
            </a:r>
            <a:r>
              <a:rPr lang="fr-FR" sz="2800" dirty="0" err="1" smtClean="0"/>
              <a:t>tax</a:t>
            </a:r>
            <a:r>
              <a:rPr lang="fr-FR" sz="2800" dirty="0" smtClean="0"/>
              <a:t> – the </a:t>
            </a:r>
            <a:r>
              <a:rPr lang="fr-FR" sz="2800" dirty="0" err="1" smtClean="0"/>
              <a:t>tax</a:t>
            </a:r>
            <a:r>
              <a:rPr lang="fr-FR" sz="2800" dirty="0" smtClean="0"/>
              <a:t> </a:t>
            </a:r>
            <a:r>
              <a:rPr lang="fr-FR" sz="2800" dirty="0" err="1" smtClean="0"/>
              <a:t>levied</a:t>
            </a:r>
            <a:r>
              <a:rPr lang="fr-FR" sz="2800" dirty="0" smtClean="0"/>
              <a:t> on the </a:t>
            </a:r>
            <a:r>
              <a:rPr lang="fr-FR" sz="2800" dirty="0" err="1" smtClean="0"/>
              <a:t>price</a:t>
            </a:r>
            <a:r>
              <a:rPr lang="fr-FR" sz="2800" dirty="0" smtClean="0"/>
              <a:t> of a good or service. (investorwords.com).</a:t>
            </a:r>
          </a:p>
          <a:p>
            <a:endParaRPr lang="fr-FR" sz="2800" dirty="0"/>
          </a:p>
          <a:p>
            <a:r>
              <a:rPr lang="fr-FR" sz="2800" dirty="0" smtClean="0"/>
              <a:t>The </a:t>
            </a:r>
            <a:r>
              <a:rPr lang="fr-FR" sz="2800" dirty="0" err="1" smtClean="0"/>
              <a:t>purpose</a:t>
            </a:r>
            <a:r>
              <a:rPr lang="fr-FR" sz="2800" dirty="0" smtClean="0"/>
              <a:t> of </a:t>
            </a:r>
            <a:r>
              <a:rPr lang="fr-FR" sz="2800" dirty="0" err="1" smtClean="0"/>
              <a:t>tax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what</a:t>
            </a:r>
            <a:r>
              <a:rPr lang="fr-FR" sz="2800" dirty="0" smtClean="0"/>
              <a:t>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79895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Tax</a:t>
            </a:r>
            <a:r>
              <a:rPr lang="fr-FR" dirty="0" smtClean="0"/>
              <a:t> </a:t>
            </a:r>
            <a:r>
              <a:rPr lang="fr-FR" dirty="0" err="1" smtClean="0"/>
              <a:t>avoidance</a:t>
            </a:r>
            <a:r>
              <a:rPr lang="fr-FR" dirty="0" smtClean="0"/>
              <a:t> – </a:t>
            </a:r>
            <a:r>
              <a:rPr lang="fr-FR" dirty="0" err="1" smtClean="0"/>
              <a:t>Listening</a:t>
            </a:r>
            <a:r>
              <a:rPr lang="fr-FR" dirty="0" smtClean="0"/>
              <a:t> (</a:t>
            </a:r>
            <a:r>
              <a:rPr lang="fr-FR" dirty="0" err="1" smtClean="0"/>
              <a:t>dictation</a:t>
            </a:r>
            <a:r>
              <a:rPr lang="fr-FR" dirty="0" smtClean="0"/>
              <a:t>), </a:t>
            </a:r>
            <a:r>
              <a:rPr lang="fr-FR" dirty="0" err="1" smtClean="0"/>
              <a:t>writing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 smtClean="0"/>
              <a:t>Write down the </a:t>
            </a:r>
            <a:r>
              <a:rPr lang="fr-FR" sz="3600" dirty="0" err="1" smtClean="0"/>
              <a:t>following</a:t>
            </a:r>
            <a:r>
              <a:rPr lang="fr-FR" sz="3600" dirty="0" smtClean="0"/>
              <a:t> </a:t>
            </a:r>
            <a:r>
              <a:rPr lang="fr-FR" sz="3600" dirty="0" err="1" smtClean="0"/>
              <a:t>dictation</a:t>
            </a:r>
            <a:r>
              <a:rPr lang="fr-FR" sz="3600" dirty="0" smtClean="0"/>
              <a:t> </a:t>
            </a:r>
            <a:r>
              <a:rPr lang="fr-FR" sz="3600" dirty="0" err="1" smtClean="0"/>
              <a:t>taken</a:t>
            </a:r>
            <a:r>
              <a:rPr lang="fr-FR" sz="3600" dirty="0" smtClean="0"/>
              <a:t> </a:t>
            </a:r>
            <a:r>
              <a:rPr lang="fr-FR" sz="3600" dirty="0" err="1" smtClean="0"/>
              <a:t>from</a:t>
            </a:r>
            <a:r>
              <a:rPr lang="fr-FR" sz="3600" dirty="0" smtClean="0"/>
              <a:t> the Daily Telegraph </a:t>
            </a:r>
            <a:r>
              <a:rPr lang="fr-FR" sz="3600" dirty="0" err="1" smtClean="0"/>
              <a:t>newspaper</a:t>
            </a:r>
            <a:r>
              <a:rPr lang="fr-FR" sz="3600" dirty="0" smtClean="0"/>
              <a:t> on an article </a:t>
            </a:r>
            <a:r>
              <a:rPr lang="fr-FR" sz="3600" dirty="0" err="1" smtClean="0"/>
              <a:t>called</a:t>
            </a:r>
            <a:r>
              <a:rPr lang="fr-FR" sz="3600" dirty="0" smtClean="0"/>
              <a:t> ‘</a:t>
            </a:r>
            <a:r>
              <a:rPr lang="fr-FR" sz="3600" u="sng" dirty="0" smtClean="0"/>
              <a:t>BT </a:t>
            </a:r>
            <a:r>
              <a:rPr lang="fr-FR" sz="3600" u="sng" dirty="0" err="1" smtClean="0"/>
              <a:t>boss’s</a:t>
            </a:r>
            <a:r>
              <a:rPr lang="fr-FR" sz="3600" u="sng" dirty="0" smtClean="0"/>
              <a:t> links to </a:t>
            </a:r>
            <a:r>
              <a:rPr lang="fr-FR" sz="3600" u="sng" dirty="0" err="1" smtClean="0"/>
              <a:t>tax</a:t>
            </a:r>
            <a:r>
              <a:rPr lang="fr-FR" sz="3600" u="sng" dirty="0" smtClean="0"/>
              <a:t> </a:t>
            </a:r>
            <a:r>
              <a:rPr lang="fr-FR" sz="3600" u="sng" dirty="0" err="1" smtClean="0"/>
              <a:t>avoidance</a:t>
            </a:r>
            <a:r>
              <a:rPr lang="fr-FR" sz="3600" u="sng" dirty="0" smtClean="0"/>
              <a:t> film </a:t>
            </a:r>
            <a:r>
              <a:rPr lang="fr-FR" sz="3600" u="sng" dirty="0" err="1" smtClean="0"/>
              <a:t>scheme</a:t>
            </a:r>
            <a:r>
              <a:rPr lang="fr-FR" sz="3600" dirty="0" smtClean="0"/>
              <a:t>.’</a:t>
            </a:r>
            <a:endParaRPr lang="fr-FR" sz="3600" u="sng" dirty="0" smtClean="0"/>
          </a:p>
          <a:p>
            <a:endParaRPr lang="fr-FR" sz="3600" dirty="0"/>
          </a:p>
          <a:p>
            <a:r>
              <a:rPr lang="fr-FR" sz="3600" dirty="0" err="1" smtClean="0"/>
              <a:t>What</a:t>
            </a:r>
            <a:r>
              <a:rPr lang="fr-FR" sz="3600" dirty="0" smtClean="0"/>
              <a:t> </a:t>
            </a:r>
            <a:r>
              <a:rPr lang="fr-FR" sz="3600" dirty="0" err="1" smtClean="0"/>
              <a:t>does</a:t>
            </a:r>
            <a:r>
              <a:rPr lang="fr-FR" sz="3600" dirty="0" smtClean="0"/>
              <a:t> a </a:t>
            </a:r>
            <a:r>
              <a:rPr lang="fr-FR" sz="3600" dirty="0" err="1" smtClean="0"/>
              <a:t>tax</a:t>
            </a:r>
            <a:r>
              <a:rPr lang="fr-FR" sz="3600" dirty="0" smtClean="0"/>
              <a:t> </a:t>
            </a:r>
            <a:r>
              <a:rPr lang="fr-FR" sz="3600" dirty="0" err="1" smtClean="0"/>
              <a:t>avoidance</a:t>
            </a:r>
            <a:r>
              <a:rPr lang="fr-FR" sz="3600" dirty="0" smtClean="0"/>
              <a:t> </a:t>
            </a:r>
            <a:r>
              <a:rPr lang="fr-FR" sz="3600" dirty="0" err="1" smtClean="0"/>
              <a:t>scheme</a:t>
            </a:r>
            <a:r>
              <a:rPr lang="fr-FR" sz="3600" dirty="0" smtClean="0"/>
              <a:t> </a:t>
            </a:r>
            <a:r>
              <a:rPr lang="fr-FR" sz="3600" dirty="0" err="1" smtClean="0"/>
              <a:t>mean</a:t>
            </a:r>
            <a:r>
              <a:rPr lang="fr-FR" sz="3600" dirty="0" smtClean="0"/>
              <a:t>?</a:t>
            </a: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20659845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800" dirty="0" err="1" smtClean="0"/>
              <a:t>Listen</a:t>
            </a:r>
            <a:r>
              <a:rPr lang="fr-FR" sz="2800" dirty="0" smtClean="0"/>
              <a:t> to The Beatles </a:t>
            </a:r>
            <a:r>
              <a:rPr lang="fr-FR" sz="2800" dirty="0" err="1" smtClean="0"/>
              <a:t>song</a:t>
            </a:r>
            <a:r>
              <a:rPr lang="fr-FR" sz="2800" dirty="0" smtClean="0"/>
              <a:t>; ‘</a:t>
            </a:r>
            <a:r>
              <a:rPr lang="fr-FR" sz="2800" dirty="0" err="1" smtClean="0"/>
              <a:t>Can’t</a:t>
            </a:r>
            <a:r>
              <a:rPr lang="fr-FR" sz="2800" dirty="0" smtClean="0"/>
              <a:t> </a:t>
            </a:r>
            <a:r>
              <a:rPr lang="fr-FR" sz="2800" dirty="0" err="1" smtClean="0"/>
              <a:t>Buy</a:t>
            </a:r>
            <a:r>
              <a:rPr lang="fr-FR" sz="2800" dirty="0" smtClean="0"/>
              <a:t> Me Love’. </a:t>
            </a:r>
          </a:p>
          <a:p>
            <a:r>
              <a:rPr lang="fr-FR" sz="2800" dirty="0" smtClean="0"/>
              <a:t>1.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‘ </a:t>
            </a:r>
            <a:r>
              <a:rPr lang="fr-FR" sz="2800" dirty="0" err="1" smtClean="0"/>
              <a:t>can’t</a:t>
            </a:r>
            <a:r>
              <a:rPr lang="fr-FR" sz="2800" dirty="0" smtClean="0"/>
              <a:t> </a:t>
            </a:r>
            <a:r>
              <a:rPr lang="fr-FR" sz="2800" dirty="0" err="1" smtClean="0"/>
              <a:t>buy</a:t>
            </a:r>
            <a:r>
              <a:rPr lang="fr-FR" sz="2800" dirty="0" smtClean="0"/>
              <a:t> me love ’ </a:t>
            </a:r>
            <a:r>
              <a:rPr lang="fr-FR" sz="2800" dirty="0" err="1" smtClean="0"/>
              <a:t>mean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2.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different</a:t>
            </a:r>
            <a:r>
              <a:rPr lang="fr-FR" sz="2800" dirty="0" smtClean="0"/>
              <a:t> </a:t>
            </a:r>
            <a:r>
              <a:rPr lang="fr-FR" sz="2800" dirty="0" err="1" smtClean="0"/>
              <a:t>way</a:t>
            </a:r>
            <a:r>
              <a:rPr lang="fr-FR" sz="2800" dirty="0" smtClean="0"/>
              <a:t> of </a:t>
            </a:r>
            <a:r>
              <a:rPr lang="fr-FR" sz="2800" dirty="0" err="1" smtClean="0"/>
              <a:t>saying</a:t>
            </a:r>
            <a:r>
              <a:rPr lang="fr-FR" sz="2800" dirty="0" smtClean="0"/>
              <a:t> ‘ </a:t>
            </a:r>
            <a:r>
              <a:rPr lang="fr-FR" sz="2800" dirty="0" err="1" smtClean="0"/>
              <a:t>I’ll</a:t>
            </a:r>
            <a:r>
              <a:rPr lang="fr-FR" sz="2800" dirty="0" smtClean="0"/>
              <a:t> </a:t>
            </a:r>
            <a:r>
              <a:rPr lang="fr-FR" sz="2800" dirty="0" err="1" smtClean="0"/>
              <a:t>give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all I </a:t>
            </a:r>
            <a:r>
              <a:rPr lang="fr-FR" sz="2800" dirty="0" err="1" smtClean="0"/>
              <a:t>got</a:t>
            </a:r>
            <a:r>
              <a:rPr lang="fr-FR" sz="2800" dirty="0" smtClean="0"/>
              <a:t> to </a:t>
            </a:r>
            <a:r>
              <a:rPr lang="fr-FR" sz="2800" dirty="0" err="1" smtClean="0"/>
              <a:t>give</a:t>
            </a:r>
            <a:r>
              <a:rPr lang="fr-FR" sz="2800" dirty="0" smtClean="0"/>
              <a:t> ’ ?</a:t>
            </a:r>
          </a:p>
          <a:p>
            <a:r>
              <a:rPr lang="fr-FR" sz="2800" dirty="0" smtClean="0"/>
              <a:t>3.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‘I </a:t>
            </a:r>
            <a:r>
              <a:rPr lang="fr-FR" sz="2800" dirty="0" err="1" smtClean="0"/>
              <a:t>don’t</a:t>
            </a:r>
            <a:r>
              <a:rPr lang="fr-FR" sz="2800" dirty="0" smtClean="0"/>
              <a:t> care </a:t>
            </a:r>
            <a:r>
              <a:rPr lang="fr-FR" sz="2800" dirty="0" err="1" smtClean="0"/>
              <a:t>too</a:t>
            </a:r>
            <a:r>
              <a:rPr lang="fr-FR" sz="2800" dirty="0" smtClean="0"/>
              <a:t> </a:t>
            </a:r>
            <a:r>
              <a:rPr lang="fr-FR" sz="2800" dirty="0" err="1" smtClean="0"/>
              <a:t>much</a:t>
            </a:r>
            <a:r>
              <a:rPr lang="fr-FR" sz="2800" dirty="0" smtClean="0"/>
              <a:t> for money ’ </a:t>
            </a:r>
            <a:r>
              <a:rPr lang="fr-FR" sz="2800" dirty="0" err="1" smtClean="0"/>
              <a:t>mean</a:t>
            </a:r>
            <a:r>
              <a:rPr lang="fr-FR" sz="2800" dirty="0" smtClean="0"/>
              <a:t>?</a:t>
            </a:r>
          </a:p>
          <a:p>
            <a:r>
              <a:rPr lang="fr-FR" sz="2800" dirty="0" smtClean="0"/>
              <a:t>4. ‘ </a:t>
            </a:r>
            <a:r>
              <a:rPr lang="fr-FR" sz="2800" dirty="0" err="1" smtClean="0"/>
              <a:t>I’ll</a:t>
            </a:r>
            <a:r>
              <a:rPr lang="fr-FR" sz="2800" dirty="0" smtClean="0"/>
              <a:t> </a:t>
            </a:r>
            <a:r>
              <a:rPr lang="fr-FR" sz="2800" dirty="0" err="1" smtClean="0"/>
              <a:t>get</a:t>
            </a:r>
            <a:r>
              <a:rPr lang="fr-FR" sz="2800" dirty="0" smtClean="0"/>
              <a:t>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anything</a:t>
            </a:r>
            <a:r>
              <a:rPr lang="fr-FR" sz="2800" dirty="0" smtClean="0"/>
              <a:t> </a:t>
            </a:r>
            <a:r>
              <a:rPr lang="fr-FR" sz="2800" dirty="0" err="1" smtClean="0"/>
              <a:t>my</a:t>
            </a:r>
            <a:r>
              <a:rPr lang="fr-FR" sz="2800" dirty="0" smtClean="0"/>
              <a:t> </a:t>
            </a:r>
            <a:r>
              <a:rPr lang="fr-FR" sz="2800" dirty="0" err="1" smtClean="0"/>
              <a:t>friend</a:t>
            </a:r>
            <a:r>
              <a:rPr lang="fr-FR" sz="2800" dirty="0" smtClean="0"/>
              <a:t>’.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is</a:t>
            </a:r>
            <a:r>
              <a:rPr lang="fr-FR" sz="2800" dirty="0" smtClean="0"/>
              <a:t> </a:t>
            </a:r>
            <a:r>
              <a:rPr lang="fr-FR" sz="2800" dirty="0" err="1" smtClean="0"/>
              <a:t>another</a:t>
            </a:r>
            <a:r>
              <a:rPr lang="fr-FR" sz="2800" dirty="0" smtClean="0"/>
              <a:t> </a:t>
            </a:r>
            <a:r>
              <a:rPr lang="fr-FR" sz="2800" dirty="0" err="1" smtClean="0"/>
              <a:t>way</a:t>
            </a:r>
            <a:r>
              <a:rPr lang="fr-FR" sz="2800" dirty="0" smtClean="0"/>
              <a:t> of </a:t>
            </a:r>
            <a:r>
              <a:rPr lang="fr-FR" sz="2800" dirty="0" err="1" smtClean="0"/>
              <a:t>saying</a:t>
            </a:r>
            <a:r>
              <a:rPr lang="fr-FR" sz="2800" dirty="0" smtClean="0"/>
              <a:t> </a:t>
            </a:r>
            <a:r>
              <a:rPr lang="fr-FR" sz="2800" dirty="0" err="1" smtClean="0"/>
              <a:t>this</a:t>
            </a:r>
            <a:r>
              <a:rPr lang="fr-FR" sz="2800" dirty="0" smtClean="0"/>
              <a:t> sentence?</a:t>
            </a:r>
          </a:p>
          <a:p>
            <a:r>
              <a:rPr lang="fr-FR" sz="2800" dirty="0" smtClean="0"/>
              <a:t>5. ‘I </a:t>
            </a:r>
            <a:r>
              <a:rPr lang="fr-FR" sz="2800" dirty="0" err="1" smtClean="0"/>
              <a:t>may</a:t>
            </a:r>
            <a:r>
              <a:rPr lang="fr-FR" sz="2800" dirty="0" smtClean="0"/>
              <a:t> not </a:t>
            </a:r>
            <a:r>
              <a:rPr lang="fr-FR" sz="2800" dirty="0" err="1" smtClean="0"/>
              <a:t>got</a:t>
            </a:r>
            <a:r>
              <a:rPr lang="fr-FR" sz="2800" dirty="0" smtClean="0"/>
              <a:t> a lot to </a:t>
            </a:r>
            <a:r>
              <a:rPr lang="fr-FR" sz="2800" dirty="0" err="1" smtClean="0"/>
              <a:t>give</a:t>
            </a:r>
            <a:r>
              <a:rPr lang="fr-FR" sz="2800" dirty="0" smtClean="0"/>
              <a:t>’. </a:t>
            </a:r>
            <a:r>
              <a:rPr lang="fr-FR" sz="2800" dirty="0" err="1" smtClean="0"/>
              <a:t>What</a:t>
            </a:r>
            <a:r>
              <a:rPr lang="fr-FR" sz="2800" dirty="0" smtClean="0"/>
              <a:t> </a:t>
            </a:r>
            <a:r>
              <a:rPr lang="fr-FR" sz="2800" dirty="0" err="1" smtClean="0"/>
              <a:t>does</a:t>
            </a:r>
            <a:r>
              <a:rPr lang="fr-FR" sz="2800" dirty="0" smtClean="0"/>
              <a:t> </a:t>
            </a:r>
            <a:r>
              <a:rPr lang="fr-FR" sz="2800" dirty="0" err="1" smtClean="0"/>
              <a:t>this</a:t>
            </a:r>
            <a:r>
              <a:rPr lang="fr-FR" sz="2800" dirty="0" smtClean="0"/>
              <a:t> </a:t>
            </a:r>
            <a:r>
              <a:rPr lang="fr-FR" sz="2800" dirty="0" err="1" smtClean="0"/>
              <a:t>mean</a:t>
            </a:r>
            <a:r>
              <a:rPr lang="fr-FR" sz="2800" dirty="0" smtClean="0"/>
              <a:t>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462914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Homework</a:t>
            </a:r>
            <a:r>
              <a:rPr lang="fr-FR" dirty="0" smtClean="0"/>
              <a:t> - TOEIC </a:t>
            </a:r>
            <a:r>
              <a:rPr lang="fr-FR" dirty="0" err="1" smtClean="0"/>
              <a:t>Exercises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sz="4400" dirty="0"/>
          </a:p>
          <a:p>
            <a:pPr marL="0" indent="0">
              <a:buNone/>
            </a:pPr>
            <a:r>
              <a:rPr lang="fr-FR" sz="4400" dirty="0" smtClean="0"/>
              <a:t>Complete the TOEIC </a:t>
            </a:r>
            <a:r>
              <a:rPr lang="fr-FR" sz="4400" dirty="0" err="1" smtClean="0"/>
              <a:t>Vocabulary</a:t>
            </a:r>
            <a:r>
              <a:rPr lang="fr-FR" sz="4400" dirty="0" smtClean="0"/>
              <a:t> </a:t>
            </a:r>
            <a:r>
              <a:rPr lang="fr-FR" sz="4400" dirty="0" err="1" smtClean="0"/>
              <a:t>exercises</a:t>
            </a:r>
            <a:r>
              <a:rPr lang="fr-FR" sz="4400" dirty="0" smtClean="0"/>
              <a:t> on </a:t>
            </a:r>
            <a:r>
              <a:rPr lang="fr-FR" sz="4400" dirty="0" err="1" smtClean="0"/>
              <a:t>budgeting</a:t>
            </a:r>
            <a:r>
              <a:rPr lang="fr-FR" sz="4400" dirty="0" smtClean="0"/>
              <a:t>, </a:t>
            </a:r>
            <a:r>
              <a:rPr lang="fr-FR" sz="4400" dirty="0" err="1" smtClean="0"/>
              <a:t>accounts</a:t>
            </a:r>
            <a:r>
              <a:rPr lang="fr-FR" sz="4400" dirty="0" smtClean="0"/>
              <a:t> and taxes. </a:t>
            </a:r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4009586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learn</a:t>
            </a:r>
            <a:r>
              <a:rPr lang="fr-FR" dirty="0" smtClean="0"/>
              <a:t> more?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600" dirty="0" smtClean="0"/>
              <a:t> For </a:t>
            </a:r>
            <a:r>
              <a:rPr lang="fr-FR" sz="3600" dirty="0" err="1" smtClean="0"/>
              <a:t>additional</a:t>
            </a:r>
            <a:r>
              <a:rPr lang="fr-FR" sz="3600" dirty="0" smtClean="0"/>
              <a:t> </a:t>
            </a:r>
            <a:r>
              <a:rPr lang="fr-FR" sz="3600" dirty="0" err="1" smtClean="0"/>
              <a:t>reading</a:t>
            </a:r>
            <a:r>
              <a:rPr lang="fr-FR" sz="3600" dirty="0" smtClean="0"/>
              <a:t> on </a:t>
            </a:r>
            <a:r>
              <a:rPr lang="fr-FR" sz="3600" dirty="0" err="1" smtClean="0"/>
              <a:t>terms</a:t>
            </a:r>
            <a:r>
              <a:rPr lang="fr-FR" sz="3600" dirty="0" smtClean="0"/>
              <a:t> and </a:t>
            </a:r>
            <a:r>
              <a:rPr lang="fr-FR" sz="3600" dirty="0" err="1" smtClean="0"/>
              <a:t>definitions</a:t>
            </a:r>
            <a:r>
              <a:rPr lang="fr-FR" sz="3600" dirty="0" smtClean="0"/>
              <a:t> </a:t>
            </a:r>
            <a:r>
              <a:rPr lang="fr-FR" sz="3600" dirty="0" err="1" smtClean="0"/>
              <a:t>related</a:t>
            </a:r>
            <a:r>
              <a:rPr lang="fr-FR" sz="3600" dirty="0" smtClean="0"/>
              <a:t> to business, </a:t>
            </a:r>
            <a:r>
              <a:rPr lang="fr-FR" sz="3600" dirty="0" err="1" smtClean="0"/>
              <a:t>access</a:t>
            </a:r>
            <a:r>
              <a:rPr lang="fr-FR" sz="3600" dirty="0"/>
              <a:t>:</a:t>
            </a:r>
            <a:r>
              <a:rPr lang="fr-FR" sz="3600" dirty="0" smtClean="0"/>
              <a:t> </a:t>
            </a:r>
          </a:p>
          <a:p>
            <a:pPr marL="0" indent="0">
              <a:buNone/>
            </a:pPr>
            <a:r>
              <a:rPr lang="fr-FR" sz="3600" dirty="0" smtClean="0">
                <a:hlinkClick r:id="rId2"/>
              </a:rPr>
              <a:t>  www.economictimes.com</a:t>
            </a:r>
            <a:endParaRPr lang="fr-FR" sz="3600" dirty="0" smtClean="0"/>
          </a:p>
          <a:p>
            <a:pPr marL="0" indent="0">
              <a:buNone/>
            </a:pPr>
            <a:r>
              <a:rPr lang="fr-FR" sz="3600" dirty="0" smtClean="0"/>
              <a:t>  </a:t>
            </a:r>
            <a:r>
              <a:rPr lang="fr-FR" sz="3600" u="sng" dirty="0" smtClean="0"/>
              <a:t>www.wallstreetmojo.com</a:t>
            </a:r>
            <a:endParaRPr lang="fr-FR" sz="3600" u="sng" dirty="0"/>
          </a:p>
          <a:p>
            <a:pPr marL="0" indent="0">
              <a:buNone/>
            </a:pPr>
            <a:r>
              <a:rPr lang="fr-FR" sz="3600" dirty="0" smtClean="0"/>
              <a:t>  </a:t>
            </a:r>
            <a:r>
              <a:rPr lang="fr-FR" sz="3600" u="sng" dirty="0" smtClean="0"/>
              <a:t>accountingtools.com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3600" dirty="0" smtClean="0"/>
              <a:t>You </a:t>
            </a:r>
            <a:r>
              <a:rPr lang="fr-FR" sz="3600" dirty="0" err="1" smtClean="0"/>
              <a:t>will</a:t>
            </a:r>
            <a:r>
              <a:rPr lang="fr-FR" sz="3600" dirty="0" smtClean="0"/>
              <a:t> </a:t>
            </a:r>
            <a:r>
              <a:rPr lang="fr-FR" sz="3600" dirty="0" err="1" smtClean="0"/>
              <a:t>find</a:t>
            </a:r>
            <a:r>
              <a:rPr lang="fr-FR" sz="3600" dirty="0" smtClean="0"/>
              <a:t> a </a:t>
            </a:r>
            <a:r>
              <a:rPr lang="fr-FR" sz="3600" dirty="0" err="1" smtClean="0"/>
              <a:t>comprehensive</a:t>
            </a:r>
            <a:r>
              <a:rPr lang="fr-FR" sz="3600" dirty="0" smtClean="0"/>
              <a:t> </a:t>
            </a:r>
            <a:r>
              <a:rPr lang="fr-FR" sz="3600" dirty="0" err="1" smtClean="0"/>
              <a:t>list</a:t>
            </a:r>
            <a:r>
              <a:rPr lang="fr-FR" sz="3600" dirty="0" smtClean="0"/>
              <a:t> of </a:t>
            </a:r>
            <a:r>
              <a:rPr lang="fr-FR" sz="3600" dirty="0" err="1" smtClean="0"/>
              <a:t>terms</a:t>
            </a:r>
            <a:r>
              <a:rPr lang="fr-FR" sz="3600" dirty="0" smtClean="0"/>
              <a:t>, </a:t>
            </a:r>
            <a:r>
              <a:rPr lang="fr-FR" sz="3600" dirty="0" err="1" smtClean="0"/>
              <a:t>definitions</a:t>
            </a:r>
            <a:r>
              <a:rPr lang="fr-FR" sz="3600" dirty="0" smtClean="0"/>
              <a:t> and descriptions to help </a:t>
            </a:r>
            <a:r>
              <a:rPr lang="fr-FR" sz="3600" dirty="0" err="1" smtClean="0"/>
              <a:t>you</a:t>
            </a:r>
            <a:r>
              <a:rPr lang="fr-FR" sz="3600" dirty="0" smtClean="0"/>
              <a:t>.</a:t>
            </a:r>
          </a:p>
          <a:p>
            <a:endParaRPr lang="fr-FR" sz="3600" dirty="0"/>
          </a:p>
          <a:p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742735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budgeting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A</a:t>
            </a:r>
            <a:r>
              <a:rPr lang="fr-FR" sz="4400" dirty="0" smtClean="0"/>
              <a:t> </a:t>
            </a:r>
            <a:r>
              <a:rPr lang="fr-FR" sz="4400" dirty="0" err="1" smtClean="0"/>
              <a:t>process</a:t>
            </a:r>
            <a:r>
              <a:rPr lang="fr-FR" sz="4400" dirty="0" smtClean="0"/>
              <a:t> of </a:t>
            </a:r>
            <a:r>
              <a:rPr lang="fr-FR" sz="4400" dirty="0" err="1" smtClean="0"/>
              <a:t>creating</a:t>
            </a:r>
            <a:r>
              <a:rPr lang="fr-FR" sz="4400" dirty="0" smtClean="0"/>
              <a:t> a plan to </a:t>
            </a:r>
            <a:r>
              <a:rPr lang="fr-FR" sz="4400" dirty="0" err="1" smtClean="0"/>
              <a:t>spend</a:t>
            </a:r>
            <a:r>
              <a:rPr lang="fr-FR" sz="4400" dirty="0" smtClean="0"/>
              <a:t> </a:t>
            </a:r>
            <a:r>
              <a:rPr lang="fr-FR" sz="4400" dirty="0" err="1" smtClean="0"/>
              <a:t>your</a:t>
            </a:r>
            <a:r>
              <a:rPr lang="fr-FR" sz="4400" dirty="0" smtClean="0"/>
              <a:t> money.</a:t>
            </a:r>
          </a:p>
          <a:p>
            <a:pPr marL="0" indent="0">
              <a:buNone/>
            </a:pPr>
            <a:endParaRPr lang="fr-FR" sz="4400" dirty="0" smtClean="0"/>
          </a:p>
          <a:p>
            <a:r>
              <a:rPr lang="fr-FR" sz="4400" dirty="0" smtClean="0"/>
              <a:t>A </a:t>
            </a:r>
            <a:r>
              <a:rPr lang="fr-FR" sz="4400" dirty="0" err="1" smtClean="0"/>
              <a:t>quantitive</a:t>
            </a:r>
            <a:r>
              <a:rPr lang="fr-FR" sz="4400" dirty="0" smtClean="0"/>
              <a:t> plan </a:t>
            </a:r>
            <a:r>
              <a:rPr lang="fr-FR" sz="4400" dirty="0" err="1" smtClean="0"/>
              <a:t>used</a:t>
            </a:r>
            <a:r>
              <a:rPr lang="fr-FR" sz="4400" dirty="0" smtClean="0"/>
              <a:t> as a </a:t>
            </a:r>
            <a:r>
              <a:rPr lang="fr-FR" sz="4400" dirty="0" err="1" smtClean="0"/>
              <a:t>tool</a:t>
            </a:r>
            <a:r>
              <a:rPr lang="fr-FR" sz="4400" dirty="0" smtClean="0"/>
              <a:t> for </a:t>
            </a:r>
            <a:r>
              <a:rPr lang="fr-FR" sz="4400" dirty="0" err="1" smtClean="0"/>
              <a:t>deciding</a:t>
            </a:r>
            <a:r>
              <a:rPr lang="fr-FR" sz="4400" dirty="0" smtClean="0"/>
              <a:t> </a:t>
            </a:r>
            <a:r>
              <a:rPr lang="fr-FR" sz="4400" dirty="0" err="1" smtClean="0"/>
              <a:t>which</a:t>
            </a:r>
            <a:r>
              <a:rPr lang="fr-FR" sz="4400" dirty="0" smtClean="0"/>
              <a:t> </a:t>
            </a:r>
            <a:r>
              <a:rPr lang="fr-FR" sz="4400" dirty="0" err="1" smtClean="0"/>
              <a:t>activities</a:t>
            </a:r>
            <a:r>
              <a:rPr lang="fr-FR" sz="4400" dirty="0" smtClean="0"/>
              <a:t> </a:t>
            </a:r>
            <a:r>
              <a:rPr lang="fr-FR" sz="4400" dirty="0" err="1" smtClean="0"/>
              <a:t>will</a:t>
            </a:r>
            <a:r>
              <a:rPr lang="fr-FR" sz="4400" dirty="0" smtClean="0"/>
              <a:t> </a:t>
            </a:r>
            <a:r>
              <a:rPr lang="fr-FR" sz="4400" dirty="0" err="1" smtClean="0"/>
              <a:t>be</a:t>
            </a:r>
            <a:r>
              <a:rPr lang="fr-FR" sz="4400" dirty="0" smtClean="0"/>
              <a:t> </a:t>
            </a:r>
            <a:r>
              <a:rPr lang="fr-FR" sz="4400" dirty="0" err="1" smtClean="0"/>
              <a:t>chosen</a:t>
            </a:r>
            <a:r>
              <a:rPr lang="fr-FR" sz="4400" dirty="0" smtClean="0"/>
              <a:t> for a future time </a:t>
            </a:r>
            <a:r>
              <a:rPr lang="fr-FR" sz="4400" dirty="0" err="1" smtClean="0"/>
              <a:t>period</a:t>
            </a:r>
            <a:r>
              <a:rPr lang="fr-FR" sz="4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652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Budgeting</a:t>
            </a:r>
            <a:r>
              <a:rPr lang="fr-FR" dirty="0" smtClean="0"/>
              <a:t> in business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r-FR" sz="5900" dirty="0"/>
              <a:t>In business the </a:t>
            </a:r>
            <a:r>
              <a:rPr lang="fr-FR" sz="5900" dirty="0" err="1"/>
              <a:t>budgeting</a:t>
            </a:r>
            <a:r>
              <a:rPr lang="fr-FR" sz="5900" dirty="0"/>
              <a:t> </a:t>
            </a:r>
            <a:r>
              <a:rPr lang="fr-FR" sz="5900" dirty="0" err="1"/>
              <a:t>process</a:t>
            </a:r>
            <a:r>
              <a:rPr lang="fr-FR" sz="5900" dirty="0"/>
              <a:t> </a:t>
            </a:r>
            <a:r>
              <a:rPr lang="fr-FR" sz="5900" dirty="0" err="1"/>
              <a:t>includes</a:t>
            </a:r>
            <a:r>
              <a:rPr lang="fr-FR" sz="5900" dirty="0"/>
              <a:t>:</a:t>
            </a:r>
          </a:p>
          <a:p>
            <a:r>
              <a:rPr lang="fr-FR" sz="5900" dirty="0" err="1"/>
              <a:t>Preparing</a:t>
            </a:r>
            <a:r>
              <a:rPr lang="fr-FR" sz="5900" dirty="0"/>
              <a:t> </a:t>
            </a:r>
            <a:r>
              <a:rPr lang="fr-FR" sz="5900" dirty="0" err="1"/>
              <a:t>estimates</a:t>
            </a:r>
            <a:r>
              <a:rPr lang="fr-FR" sz="5900" dirty="0"/>
              <a:t> of future </a:t>
            </a:r>
            <a:r>
              <a:rPr lang="fr-FR" sz="5900" dirty="0" smtClean="0"/>
              <a:t>sales </a:t>
            </a:r>
            <a:endParaRPr lang="fr-FR" sz="5900" dirty="0"/>
          </a:p>
          <a:p>
            <a:r>
              <a:rPr lang="fr-FR" sz="5900" dirty="0" err="1"/>
              <a:t>Preparing</a:t>
            </a:r>
            <a:r>
              <a:rPr lang="fr-FR" sz="5900" dirty="0"/>
              <a:t> </a:t>
            </a:r>
            <a:r>
              <a:rPr lang="fr-FR" sz="5900" dirty="0" err="1"/>
              <a:t>estimates</a:t>
            </a:r>
            <a:r>
              <a:rPr lang="fr-FR" sz="5900" dirty="0"/>
              <a:t> of future cash collections </a:t>
            </a:r>
          </a:p>
          <a:p>
            <a:r>
              <a:rPr lang="fr-FR" sz="5900" dirty="0" err="1"/>
              <a:t>Preparing</a:t>
            </a:r>
            <a:r>
              <a:rPr lang="fr-FR" sz="5900" dirty="0"/>
              <a:t> </a:t>
            </a:r>
            <a:r>
              <a:rPr lang="fr-FR" sz="5900" dirty="0" err="1"/>
              <a:t>estimates</a:t>
            </a:r>
            <a:r>
              <a:rPr lang="fr-FR" sz="5900" dirty="0"/>
              <a:t> of the future </a:t>
            </a:r>
            <a:r>
              <a:rPr lang="fr-FR" sz="5900" dirty="0" err="1"/>
              <a:t>day</a:t>
            </a:r>
            <a:r>
              <a:rPr lang="fr-FR" sz="5900" dirty="0"/>
              <a:t>-to-</a:t>
            </a:r>
            <a:r>
              <a:rPr lang="fr-FR" sz="5900" dirty="0" err="1"/>
              <a:t>day</a:t>
            </a:r>
            <a:r>
              <a:rPr lang="fr-FR" sz="5900" dirty="0"/>
              <a:t> </a:t>
            </a:r>
            <a:r>
              <a:rPr lang="fr-FR" sz="5900" dirty="0" err="1"/>
              <a:t>activities</a:t>
            </a:r>
            <a:r>
              <a:rPr lang="fr-FR" sz="5900" dirty="0"/>
              <a:t> of the </a:t>
            </a:r>
            <a:r>
              <a:rPr lang="fr-FR" sz="5900" dirty="0" err="1"/>
              <a:t>organization</a:t>
            </a:r>
            <a:endParaRPr lang="fr-FR" sz="5900" dirty="0"/>
          </a:p>
          <a:p>
            <a:r>
              <a:rPr lang="fr-FR" sz="5900" dirty="0" err="1"/>
              <a:t>Summarizing</a:t>
            </a:r>
            <a:r>
              <a:rPr lang="fr-FR" sz="5900" dirty="0"/>
              <a:t> </a:t>
            </a:r>
            <a:r>
              <a:rPr lang="fr-FR" sz="5900" dirty="0" err="1"/>
              <a:t>these</a:t>
            </a:r>
            <a:r>
              <a:rPr lang="fr-FR" sz="5900" dirty="0"/>
              <a:t> </a:t>
            </a:r>
            <a:r>
              <a:rPr lang="fr-FR" sz="5900" dirty="0" err="1"/>
              <a:t>estimates</a:t>
            </a:r>
            <a:r>
              <a:rPr lang="fr-FR" sz="5900" dirty="0"/>
              <a:t> </a:t>
            </a:r>
            <a:r>
              <a:rPr lang="fr-FR" sz="5900" dirty="0" err="1"/>
              <a:t>into</a:t>
            </a:r>
            <a:r>
              <a:rPr lang="fr-FR" sz="5900" dirty="0"/>
              <a:t> an </a:t>
            </a:r>
            <a:r>
              <a:rPr lang="fr-FR" sz="5900" dirty="0" err="1"/>
              <a:t>income</a:t>
            </a:r>
            <a:r>
              <a:rPr lang="fr-FR" sz="5900" dirty="0"/>
              <a:t> </a:t>
            </a:r>
            <a:r>
              <a:rPr lang="fr-FR" sz="5900" dirty="0" err="1"/>
              <a:t>statement</a:t>
            </a:r>
            <a:r>
              <a:rPr lang="fr-FR" sz="5900" dirty="0"/>
              <a:t> and balance </a:t>
            </a:r>
            <a:r>
              <a:rPr lang="fr-FR" sz="5900" dirty="0" err="1"/>
              <a:t>sheet</a:t>
            </a:r>
            <a:r>
              <a:rPr lang="fr-FR" sz="5900" dirty="0" smtClean="0"/>
              <a:t>.</a:t>
            </a:r>
          </a:p>
          <a:p>
            <a:r>
              <a:rPr lang="fr-FR" sz="5900" dirty="0"/>
              <a:t>A </a:t>
            </a:r>
            <a:r>
              <a:rPr lang="fr-FR" sz="5900" dirty="0" err="1"/>
              <a:t>company’s</a:t>
            </a:r>
            <a:r>
              <a:rPr lang="fr-FR" sz="5900" dirty="0"/>
              <a:t> budget document </a:t>
            </a:r>
            <a:r>
              <a:rPr lang="fr-FR" sz="5900" dirty="0" err="1"/>
              <a:t>is</a:t>
            </a:r>
            <a:r>
              <a:rPr lang="fr-FR" sz="5900" dirty="0"/>
              <a:t> a </a:t>
            </a:r>
            <a:r>
              <a:rPr lang="fr-FR" sz="5900" dirty="0" err="1"/>
              <a:t>detailed</a:t>
            </a:r>
            <a:r>
              <a:rPr lang="fr-FR" sz="5900" dirty="0"/>
              <a:t> </a:t>
            </a:r>
            <a:r>
              <a:rPr lang="fr-FR" sz="5900" dirty="0" err="1"/>
              <a:t>financial</a:t>
            </a:r>
            <a:r>
              <a:rPr lang="fr-FR" sz="5900" dirty="0"/>
              <a:t> </a:t>
            </a:r>
            <a:r>
              <a:rPr lang="fr-FR" sz="5900" dirty="0" err="1"/>
              <a:t>statement</a:t>
            </a:r>
            <a:r>
              <a:rPr lang="fr-FR" sz="5900" dirty="0"/>
              <a:t> </a:t>
            </a:r>
            <a:r>
              <a:rPr lang="fr-FR" sz="5900" dirty="0" err="1"/>
              <a:t>that</a:t>
            </a:r>
            <a:r>
              <a:rPr lang="fr-FR" sz="5900" dirty="0"/>
              <a:t> </a:t>
            </a:r>
            <a:r>
              <a:rPr lang="fr-FR" sz="5900" dirty="0" err="1"/>
              <a:t>projects</a:t>
            </a:r>
            <a:r>
              <a:rPr lang="fr-FR" sz="5900" dirty="0"/>
              <a:t> </a:t>
            </a:r>
            <a:r>
              <a:rPr lang="fr-FR" sz="5900" dirty="0" err="1"/>
              <a:t>expenditures</a:t>
            </a:r>
            <a:r>
              <a:rPr lang="fr-FR" sz="5900" dirty="0"/>
              <a:t> on a </a:t>
            </a:r>
            <a:r>
              <a:rPr lang="fr-FR" sz="5900" dirty="0" err="1"/>
              <a:t>monthly</a:t>
            </a:r>
            <a:r>
              <a:rPr lang="fr-FR" sz="5900" dirty="0"/>
              <a:t>, </a:t>
            </a:r>
            <a:r>
              <a:rPr lang="fr-FR" sz="5900" dirty="0" err="1"/>
              <a:t>quarterly</a:t>
            </a:r>
            <a:r>
              <a:rPr lang="fr-FR" sz="5900" dirty="0"/>
              <a:t> or </a:t>
            </a:r>
            <a:r>
              <a:rPr lang="fr-FR" sz="5900" dirty="0" err="1"/>
              <a:t>annual</a:t>
            </a:r>
            <a:r>
              <a:rPr lang="fr-FR" sz="5900" dirty="0"/>
              <a:t> basis. </a:t>
            </a:r>
            <a:r>
              <a:rPr lang="fr-FR" sz="5900" i="1" dirty="0" smtClean="0"/>
              <a:t>Source</a:t>
            </a:r>
            <a:r>
              <a:rPr lang="fr-FR" sz="5900" i="1" dirty="0"/>
              <a:t>: </a:t>
            </a:r>
            <a:r>
              <a:rPr lang="fr-FR" sz="5900" i="1" dirty="0" err="1"/>
              <a:t>Accountingcoach</a:t>
            </a:r>
            <a:r>
              <a:rPr lang="fr-FR" sz="5900" i="1" dirty="0"/>
              <a:t>, </a:t>
            </a:r>
            <a:r>
              <a:rPr lang="fr-FR" sz="5900" i="1" dirty="0" smtClean="0"/>
              <a:t>LLC</a:t>
            </a:r>
            <a:endParaRPr lang="fr-FR" sz="5900" i="1" dirty="0"/>
          </a:p>
          <a:p>
            <a:endParaRPr lang="fr-FR" sz="5900" i="1" dirty="0"/>
          </a:p>
        </p:txBody>
      </p:sp>
    </p:spTree>
    <p:extLst>
      <p:ext uri="{BB962C8B-B14F-4D97-AF65-F5344CB8AC3E}">
        <p14:creationId xmlns:p14="http://schemas.microsoft.com/office/powerpoint/2010/main" val="395273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Writing</a:t>
            </a:r>
            <a:r>
              <a:rPr lang="fr-FR" dirty="0" smtClean="0"/>
              <a:t> and </a:t>
            </a:r>
            <a:r>
              <a:rPr lang="fr-FR" dirty="0" err="1" smtClean="0"/>
              <a:t>Speaking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fr-FR" sz="3200" dirty="0"/>
              <a:t> </a:t>
            </a:r>
            <a:r>
              <a:rPr lang="fr-FR" sz="3200" dirty="0" smtClean="0"/>
              <a:t>  </a:t>
            </a:r>
            <a:r>
              <a:rPr lang="fr-FR" sz="4000" dirty="0" smtClean="0"/>
              <a:t>1</a:t>
            </a:r>
            <a:r>
              <a:rPr lang="fr-FR" sz="4000" dirty="0"/>
              <a:t>. </a:t>
            </a:r>
            <a:r>
              <a:rPr lang="fr-FR" sz="4000" dirty="0" err="1"/>
              <a:t>Words</a:t>
            </a:r>
            <a:r>
              <a:rPr lang="fr-FR" sz="4000" dirty="0"/>
              <a:t> </a:t>
            </a:r>
            <a:r>
              <a:rPr lang="fr-FR" sz="4000" dirty="0" err="1"/>
              <a:t>you</a:t>
            </a:r>
            <a:r>
              <a:rPr lang="fr-FR" sz="4000" dirty="0"/>
              <a:t> </a:t>
            </a:r>
            <a:r>
              <a:rPr lang="fr-FR" sz="4000" dirty="0" err="1"/>
              <a:t>associate</a:t>
            </a:r>
            <a:r>
              <a:rPr lang="fr-FR" sz="4000" dirty="0"/>
              <a:t> </a:t>
            </a:r>
            <a:r>
              <a:rPr lang="fr-FR" sz="4000" dirty="0" err="1"/>
              <a:t>with</a:t>
            </a:r>
            <a:r>
              <a:rPr lang="fr-FR" sz="4000" dirty="0"/>
              <a:t> </a:t>
            </a:r>
            <a:r>
              <a:rPr lang="fr-FR" sz="4000" dirty="0" err="1" smtClean="0"/>
              <a:t>budgeting</a:t>
            </a:r>
            <a:r>
              <a:rPr lang="fr-FR" sz="4000" dirty="0"/>
              <a:t>.</a:t>
            </a:r>
            <a:endParaRPr lang="fr-FR" sz="4000" dirty="0" smtClean="0"/>
          </a:p>
          <a:p>
            <a:r>
              <a:rPr lang="fr-FR" sz="4000" dirty="0" smtClean="0"/>
              <a:t>2. </a:t>
            </a:r>
            <a:r>
              <a:rPr lang="fr-FR" sz="4000" dirty="0" err="1" smtClean="0"/>
              <a:t>Words</a:t>
            </a:r>
            <a:r>
              <a:rPr lang="fr-FR" sz="4000" dirty="0" smtClean="0"/>
              <a:t>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associate</a:t>
            </a:r>
            <a:r>
              <a:rPr lang="fr-FR" sz="4000" dirty="0" smtClean="0"/>
              <a:t> </a:t>
            </a:r>
            <a:r>
              <a:rPr lang="fr-FR" sz="4000" dirty="0" err="1" smtClean="0"/>
              <a:t>with</a:t>
            </a:r>
            <a:r>
              <a:rPr lang="fr-FR" sz="4000" dirty="0" smtClean="0"/>
              <a:t> </a:t>
            </a:r>
            <a:r>
              <a:rPr lang="fr-FR" sz="4000" dirty="0" err="1" smtClean="0"/>
              <a:t>tax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3. </a:t>
            </a:r>
            <a:r>
              <a:rPr lang="fr-FR" sz="4000" dirty="0" err="1"/>
              <a:t>W</a:t>
            </a:r>
            <a:r>
              <a:rPr lang="fr-FR" sz="4000" dirty="0" err="1" smtClean="0"/>
              <a:t>ords</a:t>
            </a:r>
            <a:r>
              <a:rPr lang="fr-FR" sz="4000" dirty="0" smtClean="0"/>
              <a:t> </a:t>
            </a:r>
            <a:r>
              <a:rPr lang="fr-FR" sz="4000" dirty="0" err="1" smtClean="0"/>
              <a:t>you</a:t>
            </a:r>
            <a:r>
              <a:rPr lang="fr-FR" sz="4000" dirty="0" smtClean="0"/>
              <a:t> </a:t>
            </a:r>
            <a:r>
              <a:rPr lang="fr-FR" sz="4000" dirty="0" err="1" smtClean="0"/>
              <a:t>associate</a:t>
            </a:r>
            <a:r>
              <a:rPr lang="fr-FR" sz="4000" dirty="0" smtClean="0"/>
              <a:t> </a:t>
            </a:r>
            <a:r>
              <a:rPr lang="fr-FR" sz="4000" dirty="0" err="1" smtClean="0"/>
              <a:t>with</a:t>
            </a:r>
            <a:r>
              <a:rPr lang="fr-FR" sz="4000" dirty="0" smtClean="0"/>
              <a:t> </a:t>
            </a:r>
            <a:r>
              <a:rPr lang="fr-FR" sz="4000" dirty="0" err="1" smtClean="0"/>
              <a:t>accounts</a:t>
            </a:r>
            <a:r>
              <a:rPr lang="fr-FR" sz="4000" dirty="0" smtClean="0"/>
              <a:t>.</a:t>
            </a:r>
          </a:p>
          <a:p>
            <a:r>
              <a:rPr lang="fr-FR" sz="4000" dirty="0" smtClean="0"/>
              <a:t>4. How </a:t>
            </a:r>
            <a:r>
              <a:rPr lang="fr-FR" sz="4000" dirty="0" err="1" smtClean="0"/>
              <a:t>could</a:t>
            </a:r>
            <a:r>
              <a:rPr lang="fr-FR" sz="4000" dirty="0" smtClean="0"/>
              <a:t> a business report </a:t>
            </a:r>
            <a:r>
              <a:rPr lang="fr-FR" sz="4000" dirty="0" err="1" smtClean="0"/>
              <a:t>its</a:t>
            </a:r>
            <a:r>
              <a:rPr lang="fr-FR" sz="4000" dirty="0" smtClean="0"/>
              <a:t> </a:t>
            </a:r>
            <a:r>
              <a:rPr lang="fr-FR" sz="4000" dirty="0" err="1" smtClean="0"/>
              <a:t>financial</a:t>
            </a:r>
            <a:r>
              <a:rPr lang="fr-FR" sz="4000" dirty="0" smtClean="0"/>
              <a:t> performance?</a:t>
            </a:r>
          </a:p>
          <a:p>
            <a:r>
              <a:rPr lang="fr-FR" sz="4000" dirty="0"/>
              <a:t>5</a:t>
            </a:r>
            <a:r>
              <a:rPr lang="fr-FR" sz="4000" dirty="0" smtClean="0"/>
              <a:t>. Share </a:t>
            </a:r>
            <a:r>
              <a:rPr lang="fr-FR" sz="4000" dirty="0" err="1" smtClean="0"/>
              <a:t>your</a:t>
            </a:r>
            <a:r>
              <a:rPr lang="fr-FR" sz="4000" dirty="0" smtClean="0"/>
              <a:t> </a:t>
            </a:r>
            <a:r>
              <a:rPr lang="fr-FR" sz="4000" dirty="0" err="1" smtClean="0"/>
              <a:t>answers</a:t>
            </a:r>
            <a:r>
              <a:rPr lang="fr-FR" sz="4000" dirty="0" smtClean="0"/>
              <a:t> </a:t>
            </a:r>
            <a:r>
              <a:rPr lang="fr-FR" sz="4000" dirty="0" err="1" smtClean="0"/>
              <a:t>with</a:t>
            </a:r>
            <a:r>
              <a:rPr lang="fr-FR" sz="4000" dirty="0" smtClean="0"/>
              <a:t> the group.</a:t>
            </a:r>
          </a:p>
          <a:p>
            <a:pPr marL="0" indent="0">
              <a:buNone/>
            </a:pPr>
            <a:endParaRPr lang="fr-FR" sz="4000" dirty="0" smtClean="0"/>
          </a:p>
        </p:txBody>
      </p:sp>
    </p:spTree>
    <p:extLst>
      <p:ext uri="{BB962C8B-B14F-4D97-AF65-F5344CB8AC3E}">
        <p14:creationId xmlns:p14="http://schemas.microsoft.com/office/powerpoint/2010/main" val="219492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</a:t>
            </a:r>
            <a:r>
              <a:rPr lang="fr-FR" dirty="0" smtClean="0"/>
              <a:t>inancial performance </a:t>
            </a:r>
            <a:r>
              <a:rPr lang="fr-FR" dirty="0" err="1" smtClean="0"/>
              <a:t>reporting</a:t>
            </a:r>
            <a:r>
              <a:rPr lang="fr-FR" dirty="0" smtClean="0"/>
              <a:t> by businesses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/>
              <a:t>Income</a:t>
            </a:r>
            <a:r>
              <a:rPr lang="fr-FR" sz="2800" dirty="0" smtClean="0"/>
              <a:t> </a:t>
            </a:r>
            <a:r>
              <a:rPr lang="fr-FR" sz="2800" dirty="0" err="1" smtClean="0"/>
              <a:t>statement</a:t>
            </a:r>
            <a:endParaRPr lang="fr-FR" sz="2800" dirty="0" smtClean="0"/>
          </a:p>
          <a:p>
            <a:r>
              <a:rPr lang="fr-FR" sz="2800" dirty="0" smtClean="0"/>
              <a:t>Balance </a:t>
            </a:r>
            <a:r>
              <a:rPr lang="fr-FR" sz="2800" dirty="0" err="1" smtClean="0"/>
              <a:t>sheet</a:t>
            </a:r>
            <a:endParaRPr lang="fr-FR" sz="2800" dirty="0" smtClean="0"/>
          </a:p>
          <a:p>
            <a:r>
              <a:rPr lang="fr-FR" sz="2800" dirty="0" smtClean="0"/>
              <a:t>Cash flow </a:t>
            </a:r>
            <a:r>
              <a:rPr lang="fr-FR" sz="2800" dirty="0" err="1" smtClean="0"/>
              <a:t>statement</a:t>
            </a:r>
            <a:endParaRPr lang="fr-FR" sz="2800" dirty="0" smtClean="0"/>
          </a:p>
          <a:p>
            <a:r>
              <a:rPr lang="fr-FR" sz="2800" dirty="0" smtClean="0"/>
              <a:t>Net profit </a:t>
            </a:r>
            <a:r>
              <a:rPr lang="fr-FR" sz="2800" dirty="0" err="1" smtClean="0"/>
              <a:t>margin</a:t>
            </a:r>
            <a:r>
              <a:rPr lang="fr-FR" sz="2800" dirty="0" smtClean="0"/>
              <a:t> (</a:t>
            </a:r>
            <a:r>
              <a:rPr lang="fr-FR" sz="2800" dirty="0" err="1" smtClean="0"/>
              <a:t>details</a:t>
            </a:r>
            <a:r>
              <a:rPr lang="fr-FR" sz="2800" dirty="0" smtClean="0"/>
              <a:t> of the net profit </a:t>
            </a:r>
            <a:r>
              <a:rPr lang="fr-FR" sz="2800" dirty="0" err="1" smtClean="0"/>
              <a:t>margin</a:t>
            </a:r>
            <a:r>
              <a:rPr lang="fr-FR" sz="2800" dirty="0" smtClean="0"/>
              <a:t> over </a:t>
            </a:r>
            <a:r>
              <a:rPr lang="fr-FR" sz="2800" dirty="0" err="1" smtClean="0"/>
              <a:t>several</a:t>
            </a:r>
            <a:r>
              <a:rPr lang="fr-FR" sz="2800" dirty="0" smtClean="0"/>
              <a:t> </a:t>
            </a:r>
            <a:r>
              <a:rPr lang="fr-FR" sz="2800" dirty="0" err="1" smtClean="0"/>
              <a:t>quarters</a:t>
            </a:r>
            <a:r>
              <a:rPr lang="fr-FR" sz="2800" dirty="0"/>
              <a:t>)</a:t>
            </a:r>
            <a:endParaRPr lang="fr-FR" sz="2800" dirty="0" smtClean="0"/>
          </a:p>
          <a:p>
            <a:r>
              <a:rPr lang="fr-FR" sz="2800" dirty="0" err="1" smtClean="0"/>
              <a:t>Accounts</a:t>
            </a:r>
            <a:r>
              <a:rPr lang="fr-FR" sz="2800" dirty="0" smtClean="0"/>
              <a:t> </a:t>
            </a:r>
            <a:r>
              <a:rPr lang="fr-FR" sz="2800" dirty="0" err="1" smtClean="0"/>
              <a:t>receivable</a:t>
            </a:r>
            <a:r>
              <a:rPr lang="fr-FR" sz="2800" dirty="0" smtClean="0"/>
              <a:t> </a:t>
            </a:r>
            <a:r>
              <a:rPr lang="fr-FR" sz="2800" dirty="0" err="1" smtClean="0"/>
              <a:t>days</a:t>
            </a:r>
            <a:r>
              <a:rPr lang="fr-FR" sz="2800" dirty="0" smtClean="0"/>
              <a:t> (the </a:t>
            </a:r>
            <a:r>
              <a:rPr lang="fr-FR" sz="2800" dirty="0" err="1" smtClean="0"/>
              <a:t>number</a:t>
            </a:r>
            <a:r>
              <a:rPr lang="fr-FR" sz="2800" dirty="0" smtClean="0"/>
              <a:t> of </a:t>
            </a:r>
            <a:r>
              <a:rPr lang="fr-FR" sz="2800" dirty="0" err="1" smtClean="0"/>
              <a:t>days</a:t>
            </a:r>
            <a:r>
              <a:rPr lang="fr-FR" sz="2800" dirty="0" smtClean="0"/>
              <a:t> </a:t>
            </a:r>
            <a:r>
              <a:rPr lang="fr-FR" sz="2800" dirty="0" err="1" smtClean="0"/>
              <a:t>until</a:t>
            </a:r>
            <a:r>
              <a:rPr lang="fr-FR" sz="2800" dirty="0" smtClean="0"/>
              <a:t> a </a:t>
            </a:r>
            <a:r>
              <a:rPr lang="fr-FR" sz="2800" dirty="0" err="1" smtClean="0"/>
              <a:t>company</a:t>
            </a:r>
            <a:r>
              <a:rPr lang="fr-FR" sz="2800" dirty="0" smtClean="0"/>
              <a:t> </a:t>
            </a:r>
            <a:r>
              <a:rPr lang="fr-FR" sz="2800" dirty="0" err="1" smtClean="0"/>
              <a:t>gets</a:t>
            </a:r>
            <a:r>
              <a:rPr lang="fr-FR" sz="2800" dirty="0" smtClean="0"/>
              <a:t> </a:t>
            </a:r>
            <a:r>
              <a:rPr lang="fr-FR" sz="2800" dirty="0" err="1" smtClean="0"/>
              <a:t>paid</a:t>
            </a:r>
            <a:r>
              <a:rPr lang="fr-FR" sz="2800" dirty="0" smtClean="0"/>
              <a:t> for </a:t>
            </a:r>
            <a:r>
              <a:rPr lang="fr-FR" sz="2800" dirty="0" err="1" smtClean="0"/>
              <a:t>its</a:t>
            </a:r>
            <a:r>
              <a:rPr lang="fr-FR" sz="2800" dirty="0" smtClean="0"/>
              <a:t> </a:t>
            </a:r>
            <a:r>
              <a:rPr lang="fr-FR" sz="2800" dirty="0" err="1" smtClean="0"/>
              <a:t>goods</a:t>
            </a:r>
            <a:r>
              <a:rPr lang="fr-FR" sz="2800" dirty="0" smtClean="0"/>
              <a:t> or services)</a:t>
            </a:r>
            <a:endParaRPr lang="fr-FR" dirty="0" smtClean="0"/>
          </a:p>
          <a:p>
            <a:r>
              <a:rPr lang="fr-FR" sz="2800" dirty="0" smtClean="0"/>
              <a:t>Source for </a:t>
            </a:r>
            <a:r>
              <a:rPr lang="fr-FR" sz="2800" dirty="0" err="1" smtClean="0"/>
              <a:t>further</a:t>
            </a:r>
            <a:r>
              <a:rPr lang="fr-FR" sz="2800" dirty="0" smtClean="0"/>
              <a:t> </a:t>
            </a:r>
            <a:r>
              <a:rPr lang="fr-FR" sz="2800" dirty="0" err="1" smtClean="0"/>
              <a:t>reading</a:t>
            </a:r>
            <a:r>
              <a:rPr lang="fr-FR" sz="2800" dirty="0" smtClean="0"/>
              <a:t>: </a:t>
            </a:r>
            <a:r>
              <a:rPr lang="fr-FR" sz="2800" b="1" u="sng" dirty="0" smtClean="0"/>
              <a:t>forbes.com</a:t>
            </a:r>
            <a:endParaRPr lang="fr-FR" sz="2800" b="1" u="sng" dirty="0"/>
          </a:p>
        </p:txBody>
      </p:sp>
    </p:spTree>
    <p:extLst>
      <p:ext uri="{BB962C8B-B14F-4D97-AF65-F5344CB8AC3E}">
        <p14:creationId xmlns:p14="http://schemas.microsoft.com/office/powerpoint/2010/main" val="3023852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Listening</a:t>
            </a:r>
            <a:r>
              <a:rPr lang="fr-FR" dirty="0" smtClean="0"/>
              <a:t> and </a:t>
            </a:r>
            <a:r>
              <a:rPr lang="fr-FR" dirty="0" err="1"/>
              <a:t>W</a:t>
            </a:r>
            <a:r>
              <a:rPr lang="fr-FR" dirty="0" err="1" smtClean="0"/>
              <a:t>riting</a:t>
            </a:r>
            <a:r>
              <a:rPr lang="fr-FR" dirty="0" smtClean="0"/>
              <a:t> </a:t>
            </a:r>
            <a:r>
              <a:rPr lang="fr-FR" dirty="0" err="1" smtClean="0"/>
              <a:t>Exercise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3200" dirty="0" smtClean="0"/>
              <a:t>You </a:t>
            </a:r>
            <a:r>
              <a:rPr lang="fr-FR" sz="3200" dirty="0" err="1" smtClean="0"/>
              <a:t>will</a:t>
            </a:r>
            <a:r>
              <a:rPr lang="fr-FR" sz="3200" dirty="0" smtClean="0"/>
              <a:t> </a:t>
            </a:r>
            <a:r>
              <a:rPr lang="fr-FR" sz="3200" dirty="0" err="1" smtClean="0"/>
              <a:t>hear</a:t>
            </a:r>
            <a:r>
              <a:rPr lang="fr-FR" sz="3200" dirty="0"/>
              <a:t> </a:t>
            </a:r>
            <a:r>
              <a:rPr lang="fr-FR" sz="3200" dirty="0" smtClean="0"/>
              <a:t>four short </a:t>
            </a:r>
            <a:r>
              <a:rPr lang="fr-FR" sz="3200" dirty="0" err="1" smtClean="0"/>
              <a:t>videos</a:t>
            </a:r>
            <a:r>
              <a:rPr lang="fr-FR" sz="3200" dirty="0" smtClean="0"/>
              <a:t> and </a:t>
            </a:r>
            <a:r>
              <a:rPr lang="fr-FR" sz="3200" dirty="0" err="1" smtClean="0"/>
              <a:t>asked</a:t>
            </a:r>
            <a:r>
              <a:rPr lang="fr-FR" sz="3200" dirty="0" smtClean="0"/>
              <a:t> to </a:t>
            </a:r>
            <a:r>
              <a:rPr lang="fr-FR" sz="3200" dirty="0" err="1" smtClean="0"/>
              <a:t>answer</a:t>
            </a:r>
            <a:r>
              <a:rPr lang="fr-FR" sz="3200" dirty="0" smtClean="0"/>
              <a:t> the </a:t>
            </a:r>
            <a:r>
              <a:rPr lang="fr-FR" sz="3200" dirty="0" err="1" smtClean="0"/>
              <a:t>following</a:t>
            </a:r>
            <a:r>
              <a:rPr lang="fr-FR" sz="3200" dirty="0" smtClean="0"/>
              <a:t> questions. Write down 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dirty="0" err="1" smtClean="0"/>
              <a:t>answers</a:t>
            </a:r>
            <a:r>
              <a:rPr lang="fr-FR" sz="3200" dirty="0"/>
              <a:t> </a:t>
            </a:r>
            <a:r>
              <a:rPr lang="fr-FR" sz="3200" dirty="0" smtClean="0"/>
              <a:t>to </a:t>
            </a:r>
            <a:r>
              <a:rPr lang="fr-FR" sz="3200" dirty="0" err="1" smtClean="0"/>
              <a:t>these</a:t>
            </a:r>
            <a:r>
              <a:rPr lang="fr-FR" sz="3200" dirty="0" smtClean="0"/>
              <a:t> questions:</a:t>
            </a:r>
          </a:p>
          <a:p>
            <a:r>
              <a:rPr lang="fr-FR" sz="3200" dirty="0" smtClean="0"/>
              <a:t>1.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/>
              <a:t>is</a:t>
            </a:r>
            <a:r>
              <a:rPr lang="fr-FR" sz="3200" dirty="0"/>
              <a:t> a balance </a:t>
            </a:r>
            <a:r>
              <a:rPr lang="fr-FR" sz="3200" dirty="0" err="1"/>
              <a:t>sheet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2.</a:t>
            </a:r>
            <a:r>
              <a:rPr lang="fr-FR" sz="3200" dirty="0"/>
              <a:t>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 </a:t>
            </a:r>
            <a:r>
              <a:rPr lang="fr-FR" sz="3200" dirty="0"/>
              <a:t>cashflow </a:t>
            </a:r>
            <a:r>
              <a:rPr lang="fr-FR" sz="3200" dirty="0" err="1" smtClean="0"/>
              <a:t>statement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3.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an </a:t>
            </a:r>
            <a:r>
              <a:rPr lang="fr-FR" sz="3200" dirty="0" err="1"/>
              <a:t>i</a:t>
            </a:r>
            <a:r>
              <a:rPr lang="fr-FR" sz="3200" dirty="0" err="1" smtClean="0"/>
              <a:t>ncome</a:t>
            </a:r>
            <a:r>
              <a:rPr lang="fr-FR" sz="3200" dirty="0" smtClean="0"/>
              <a:t> </a:t>
            </a:r>
            <a:r>
              <a:rPr lang="fr-FR" sz="3200" dirty="0" err="1" smtClean="0"/>
              <a:t>statement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4.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</a:t>
            </a:r>
            <a:r>
              <a:rPr lang="fr-FR" sz="3200" dirty="0" err="1" smtClean="0"/>
              <a:t>forecasting</a:t>
            </a:r>
            <a:r>
              <a:rPr lang="fr-FR" sz="3200" dirty="0" smtClean="0"/>
              <a:t>?</a:t>
            </a:r>
          </a:p>
          <a:p>
            <a:r>
              <a:rPr lang="fr-FR" sz="3200" dirty="0" smtClean="0"/>
              <a:t>5. </a:t>
            </a:r>
            <a:r>
              <a:rPr lang="fr-FR" sz="3200" dirty="0" err="1" smtClean="0"/>
              <a:t>What</a:t>
            </a:r>
            <a:r>
              <a:rPr lang="fr-FR" sz="3200" dirty="0" smtClean="0"/>
              <a:t> </a:t>
            </a:r>
            <a:r>
              <a:rPr lang="fr-FR" sz="3200" dirty="0" err="1" smtClean="0"/>
              <a:t>is</a:t>
            </a:r>
            <a:r>
              <a:rPr lang="fr-FR" sz="3200" dirty="0" smtClean="0"/>
              <a:t> the </a:t>
            </a:r>
            <a:r>
              <a:rPr lang="fr-FR" sz="3200" dirty="0" err="1" smtClean="0"/>
              <a:t>difference</a:t>
            </a:r>
            <a:r>
              <a:rPr lang="fr-FR" sz="3200" dirty="0" smtClean="0"/>
              <a:t> </a:t>
            </a:r>
            <a:r>
              <a:rPr lang="fr-FR" sz="3200" dirty="0" err="1" smtClean="0"/>
              <a:t>between</a:t>
            </a:r>
            <a:r>
              <a:rPr lang="fr-FR" sz="3200" dirty="0" smtClean="0"/>
              <a:t> </a:t>
            </a:r>
            <a:r>
              <a:rPr lang="fr-FR" sz="3200" dirty="0" err="1" smtClean="0"/>
              <a:t>budgeting</a:t>
            </a:r>
            <a:r>
              <a:rPr lang="fr-FR" sz="3200" dirty="0" smtClean="0"/>
              <a:t> and </a:t>
            </a:r>
            <a:r>
              <a:rPr lang="fr-FR" sz="3200" dirty="0" err="1" smtClean="0"/>
              <a:t>forecasting</a:t>
            </a:r>
            <a:r>
              <a:rPr lang="fr-FR" sz="3200" dirty="0" smtClean="0"/>
              <a:t>? (no </a:t>
            </a:r>
            <a:r>
              <a:rPr lang="fr-FR" sz="3200" dirty="0" err="1" smtClean="0"/>
              <a:t>video</a:t>
            </a:r>
            <a:r>
              <a:rPr lang="fr-FR" sz="3200" dirty="0"/>
              <a:t> </a:t>
            </a:r>
            <a:r>
              <a:rPr lang="fr-FR" sz="3200" dirty="0" smtClean="0"/>
              <a:t>– </a:t>
            </a:r>
            <a:r>
              <a:rPr lang="fr-FR" sz="3200" dirty="0" err="1" smtClean="0"/>
              <a:t>just</a:t>
            </a:r>
            <a:r>
              <a:rPr lang="fr-FR" sz="3200" dirty="0" smtClean="0"/>
              <a:t> </a:t>
            </a:r>
            <a:r>
              <a:rPr lang="fr-FR" sz="3200" dirty="0" err="1" smtClean="0"/>
              <a:t>write</a:t>
            </a:r>
            <a:r>
              <a:rPr lang="fr-FR" sz="3200" dirty="0" smtClean="0"/>
              <a:t> </a:t>
            </a:r>
            <a:r>
              <a:rPr lang="fr-FR" sz="3200" dirty="0" err="1" smtClean="0"/>
              <a:t>your</a:t>
            </a:r>
            <a:r>
              <a:rPr lang="fr-FR" sz="3200" dirty="0" smtClean="0"/>
              <a:t> </a:t>
            </a:r>
            <a:r>
              <a:rPr lang="fr-FR" sz="3200" dirty="0" err="1" smtClean="0"/>
              <a:t>answer</a:t>
            </a:r>
            <a:r>
              <a:rPr lang="fr-FR" sz="3200" dirty="0" smtClean="0"/>
              <a:t>)</a:t>
            </a:r>
          </a:p>
          <a:p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01884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r>
              <a:rPr lang="fr-FR" dirty="0" smtClean="0"/>
              <a:t> and </a:t>
            </a:r>
            <a:r>
              <a:rPr lang="fr-FR" dirty="0" err="1" smtClean="0"/>
              <a:t>video</a:t>
            </a:r>
            <a:r>
              <a:rPr lang="fr-FR" dirty="0" smtClean="0"/>
              <a:t> </a:t>
            </a:r>
            <a:r>
              <a:rPr lang="fr-FR" dirty="0" err="1" smtClean="0"/>
              <a:t>websites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 balance </a:t>
            </a:r>
            <a:r>
              <a:rPr lang="fr-FR" dirty="0" err="1" smtClean="0"/>
              <a:t>sheet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summary</a:t>
            </a:r>
            <a:r>
              <a:rPr lang="fr-FR" dirty="0" smtClean="0"/>
              <a:t> of the </a:t>
            </a:r>
            <a:r>
              <a:rPr lang="fr-FR" dirty="0" err="1" smtClean="0"/>
              <a:t>financial</a:t>
            </a:r>
            <a:r>
              <a:rPr lang="fr-FR" dirty="0" smtClean="0"/>
              <a:t> balances of an </a:t>
            </a:r>
            <a:r>
              <a:rPr lang="fr-FR" dirty="0" err="1" smtClean="0"/>
              <a:t>individual</a:t>
            </a:r>
            <a:r>
              <a:rPr lang="fr-FR" dirty="0" smtClean="0"/>
              <a:t> or </a:t>
            </a:r>
            <a:r>
              <a:rPr lang="fr-FR" dirty="0" err="1" smtClean="0"/>
              <a:t>company</a:t>
            </a:r>
            <a:r>
              <a:rPr lang="fr-FR" dirty="0" smtClean="0"/>
              <a:t>.</a:t>
            </a:r>
          </a:p>
          <a:p>
            <a:r>
              <a:rPr lang="fr-FR" dirty="0" smtClean="0"/>
              <a:t>Watch the </a:t>
            </a:r>
            <a:r>
              <a:rPr lang="fr-FR" dirty="0" err="1" smtClean="0"/>
              <a:t>Youtube</a:t>
            </a:r>
            <a:r>
              <a:rPr lang="fr-FR" dirty="0" smtClean="0"/>
              <a:t> </a:t>
            </a:r>
            <a:r>
              <a:rPr lang="fr-FR" dirty="0" err="1" smtClean="0"/>
              <a:t>video</a:t>
            </a:r>
            <a:r>
              <a:rPr lang="fr-FR" dirty="0" smtClean="0"/>
              <a:t> –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balance </a:t>
            </a:r>
            <a:r>
              <a:rPr lang="fr-FR" dirty="0" err="1" smtClean="0"/>
              <a:t>sheet</a:t>
            </a:r>
            <a:r>
              <a:rPr lang="fr-FR" dirty="0" smtClean="0"/>
              <a:t>? (</a:t>
            </a:r>
            <a:r>
              <a:rPr lang="fr-FR" dirty="0" err="1" smtClean="0"/>
              <a:t>Cliqvid</a:t>
            </a:r>
            <a:r>
              <a:rPr lang="fr-FR" dirty="0" smtClean="0"/>
              <a:t>)</a:t>
            </a:r>
          </a:p>
          <a:p>
            <a:r>
              <a:rPr lang="fr-FR" dirty="0"/>
              <a:t>A</a:t>
            </a:r>
            <a:r>
              <a:rPr lang="fr-FR" dirty="0" smtClean="0"/>
              <a:t> cashflow </a:t>
            </a:r>
            <a:r>
              <a:rPr lang="fr-FR" dirty="0" err="1" smtClean="0"/>
              <a:t>statement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financial</a:t>
            </a:r>
            <a:r>
              <a:rPr lang="fr-FR" dirty="0" smtClean="0"/>
              <a:t> </a:t>
            </a:r>
            <a:r>
              <a:rPr lang="fr-FR" dirty="0" err="1" smtClean="0"/>
              <a:t>statment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summarises</a:t>
            </a:r>
            <a:r>
              <a:rPr lang="fr-FR" dirty="0" smtClean="0"/>
              <a:t> the </a:t>
            </a:r>
            <a:r>
              <a:rPr lang="fr-FR" dirty="0" err="1" smtClean="0"/>
              <a:t>amount</a:t>
            </a:r>
            <a:r>
              <a:rPr lang="fr-FR" dirty="0" smtClean="0"/>
              <a:t> of cash and cash </a:t>
            </a:r>
            <a:r>
              <a:rPr lang="fr-FR" dirty="0" err="1" smtClean="0"/>
              <a:t>equivalents</a:t>
            </a:r>
            <a:r>
              <a:rPr lang="fr-FR" dirty="0" smtClean="0"/>
              <a:t> </a:t>
            </a:r>
            <a:r>
              <a:rPr lang="fr-FR" dirty="0" err="1" smtClean="0"/>
              <a:t>entering</a:t>
            </a:r>
            <a:r>
              <a:rPr lang="fr-FR" dirty="0" smtClean="0"/>
              <a:t> and </a:t>
            </a:r>
            <a:r>
              <a:rPr lang="fr-FR" dirty="0" err="1" smtClean="0"/>
              <a:t>leaving</a:t>
            </a:r>
            <a:r>
              <a:rPr lang="fr-FR" dirty="0" smtClean="0"/>
              <a:t> a </a:t>
            </a:r>
            <a:r>
              <a:rPr lang="fr-FR" dirty="0" err="1" smtClean="0"/>
              <a:t>company</a:t>
            </a:r>
            <a:r>
              <a:rPr lang="fr-FR" dirty="0" smtClean="0"/>
              <a:t>.</a:t>
            </a:r>
          </a:p>
          <a:p>
            <a:r>
              <a:rPr lang="fr-FR" dirty="0" smtClean="0"/>
              <a:t>Watch the </a:t>
            </a:r>
            <a:r>
              <a:rPr lang="fr-FR" dirty="0" err="1" smtClean="0"/>
              <a:t>Youtube</a:t>
            </a:r>
            <a:r>
              <a:rPr lang="fr-FR" dirty="0" smtClean="0"/>
              <a:t> </a:t>
            </a:r>
            <a:r>
              <a:rPr lang="fr-FR" dirty="0" err="1" smtClean="0"/>
              <a:t>video</a:t>
            </a:r>
            <a:r>
              <a:rPr lang="fr-FR" dirty="0" smtClean="0"/>
              <a:t> –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cash flow </a:t>
            </a:r>
            <a:r>
              <a:rPr lang="fr-FR" dirty="0" err="1" smtClean="0"/>
              <a:t>statement</a:t>
            </a:r>
            <a:r>
              <a:rPr lang="fr-FR" dirty="0" smtClean="0"/>
              <a:t> by Wall Street Survivor.</a:t>
            </a:r>
            <a:endParaRPr lang="fr-FR" dirty="0"/>
          </a:p>
          <a:p>
            <a:r>
              <a:rPr lang="fr-FR" dirty="0" smtClean="0"/>
              <a:t>An </a:t>
            </a:r>
            <a:r>
              <a:rPr lang="fr-FR" dirty="0" err="1"/>
              <a:t>i</a:t>
            </a:r>
            <a:r>
              <a:rPr lang="fr-FR" dirty="0" err="1" smtClean="0"/>
              <a:t>ncome</a:t>
            </a:r>
            <a:r>
              <a:rPr lang="fr-FR" dirty="0" smtClean="0"/>
              <a:t> </a:t>
            </a:r>
            <a:r>
              <a:rPr lang="fr-FR" dirty="0" err="1" smtClean="0"/>
              <a:t>statement</a:t>
            </a:r>
            <a:r>
              <a:rPr lang="fr-FR" dirty="0" smtClean="0"/>
              <a:t> (</a:t>
            </a:r>
            <a:r>
              <a:rPr lang="fr-FR" dirty="0" err="1" smtClean="0"/>
              <a:t>also</a:t>
            </a:r>
            <a:r>
              <a:rPr lang="fr-FR" dirty="0" smtClean="0"/>
              <a:t> </a:t>
            </a:r>
            <a:r>
              <a:rPr lang="fr-FR" dirty="0" err="1" smtClean="0"/>
              <a:t>known</a:t>
            </a:r>
            <a:r>
              <a:rPr lang="fr-FR" dirty="0" smtClean="0"/>
              <a:t> as a profit and </a:t>
            </a:r>
            <a:r>
              <a:rPr lang="fr-FR" dirty="0" err="1" smtClean="0"/>
              <a:t>loss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r>
              <a:rPr lang="fr-FR" dirty="0" smtClean="0"/>
              <a:t>) </a:t>
            </a:r>
            <a:r>
              <a:rPr lang="fr-FR" dirty="0" err="1" smtClean="0"/>
              <a:t>is</a:t>
            </a:r>
            <a:r>
              <a:rPr lang="fr-FR" dirty="0" smtClean="0"/>
              <a:t> a report on a </a:t>
            </a:r>
            <a:r>
              <a:rPr lang="fr-FR" dirty="0" err="1" smtClean="0"/>
              <a:t>company’s</a:t>
            </a:r>
            <a:r>
              <a:rPr lang="fr-FR" dirty="0" smtClean="0"/>
              <a:t> </a:t>
            </a:r>
            <a:r>
              <a:rPr lang="fr-FR" dirty="0" err="1" smtClean="0"/>
              <a:t>profitability</a:t>
            </a:r>
            <a:r>
              <a:rPr lang="fr-FR" dirty="0" smtClean="0"/>
              <a:t> </a:t>
            </a:r>
            <a:r>
              <a:rPr lang="fr-FR" dirty="0" err="1" smtClean="0"/>
              <a:t>during</a:t>
            </a:r>
            <a:r>
              <a:rPr lang="fr-FR" dirty="0" smtClean="0"/>
              <a:t> a short </a:t>
            </a:r>
            <a:r>
              <a:rPr lang="fr-FR" dirty="0" err="1" smtClean="0"/>
              <a:t>period</a:t>
            </a:r>
            <a:r>
              <a:rPr lang="fr-FR" dirty="0" smtClean="0"/>
              <a:t> of time. It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on a </a:t>
            </a:r>
            <a:r>
              <a:rPr lang="fr-FR" dirty="0" err="1" smtClean="0"/>
              <a:t>year</a:t>
            </a:r>
            <a:r>
              <a:rPr lang="fr-FR" dirty="0"/>
              <a:t> </a:t>
            </a:r>
            <a:r>
              <a:rPr lang="fr-FR" dirty="0" smtClean="0"/>
              <a:t>or a </a:t>
            </a:r>
            <a:r>
              <a:rPr lang="fr-FR" dirty="0" err="1" smtClean="0"/>
              <a:t>month</a:t>
            </a:r>
            <a:r>
              <a:rPr lang="fr-FR" dirty="0" smtClean="0"/>
              <a:t> for </a:t>
            </a:r>
            <a:r>
              <a:rPr lang="fr-FR" dirty="0" err="1" smtClean="0"/>
              <a:t>example</a:t>
            </a:r>
            <a:r>
              <a:rPr lang="fr-FR" dirty="0" smtClean="0"/>
              <a:t>.</a:t>
            </a:r>
          </a:p>
          <a:p>
            <a:r>
              <a:rPr lang="fr-FR" dirty="0" smtClean="0"/>
              <a:t>Watch the </a:t>
            </a:r>
            <a:r>
              <a:rPr lang="fr-FR" dirty="0" err="1" smtClean="0"/>
              <a:t>Youtube</a:t>
            </a:r>
            <a:r>
              <a:rPr lang="fr-FR" dirty="0" smtClean="0"/>
              <a:t> </a:t>
            </a:r>
            <a:r>
              <a:rPr lang="fr-FR" dirty="0" err="1" smtClean="0"/>
              <a:t>video</a:t>
            </a:r>
            <a:r>
              <a:rPr lang="fr-FR" dirty="0" smtClean="0"/>
              <a:t> – </a:t>
            </a:r>
            <a:r>
              <a:rPr lang="fr-FR" dirty="0" err="1" smtClean="0"/>
              <a:t>Income</a:t>
            </a:r>
            <a:r>
              <a:rPr lang="fr-FR" dirty="0" smtClean="0"/>
              <a:t> </a:t>
            </a:r>
            <a:r>
              <a:rPr lang="fr-FR" dirty="0" err="1" smtClean="0"/>
              <a:t>Statement</a:t>
            </a:r>
            <a:r>
              <a:rPr lang="fr-FR" dirty="0" smtClean="0"/>
              <a:t> by </a:t>
            </a:r>
            <a:r>
              <a:rPr lang="fr-FR" dirty="0" err="1" smtClean="0"/>
              <a:t>Investopedia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0407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Answers</a:t>
            </a:r>
            <a:r>
              <a:rPr lang="fr-FR" dirty="0" smtClean="0"/>
              <a:t> and </a:t>
            </a:r>
            <a:r>
              <a:rPr lang="fr-FR" dirty="0" err="1" smtClean="0"/>
              <a:t>video</a:t>
            </a:r>
            <a:r>
              <a:rPr lang="fr-FR" dirty="0" smtClean="0"/>
              <a:t> </a:t>
            </a:r>
            <a:r>
              <a:rPr lang="fr-FR" dirty="0" err="1" smtClean="0"/>
              <a:t>websites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Forecasting</a:t>
            </a:r>
            <a:r>
              <a:rPr lang="fr-FR" dirty="0" smtClean="0"/>
              <a:t> - </a:t>
            </a:r>
            <a:r>
              <a:rPr lang="fr-FR" dirty="0"/>
              <a:t>A </a:t>
            </a:r>
            <a:r>
              <a:rPr lang="fr-FR" dirty="0" err="1"/>
              <a:t>predication</a:t>
            </a:r>
            <a:r>
              <a:rPr lang="fr-FR" dirty="0"/>
              <a:t> or </a:t>
            </a:r>
            <a:r>
              <a:rPr lang="fr-FR" dirty="0" err="1" smtClean="0"/>
              <a:t>estimate</a:t>
            </a:r>
            <a:r>
              <a:rPr lang="fr-FR" dirty="0" smtClean="0"/>
              <a:t>. A </a:t>
            </a:r>
            <a:r>
              <a:rPr lang="fr-FR" dirty="0" err="1"/>
              <a:t>method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help </a:t>
            </a:r>
            <a:r>
              <a:rPr lang="fr-FR" dirty="0" err="1"/>
              <a:t>cope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uncertainty</a:t>
            </a:r>
            <a:r>
              <a:rPr lang="fr-FR" dirty="0"/>
              <a:t> of the </a:t>
            </a:r>
            <a:r>
              <a:rPr lang="fr-FR" dirty="0" smtClean="0"/>
              <a:t>future. By </a:t>
            </a:r>
            <a:r>
              <a:rPr lang="fr-FR" dirty="0" err="1"/>
              <a:t>gathering</a:t>
            </a:r>
            <a:r>
              <a:rPr lang="fr-FR" dirty="0"/>
              <a:t> and </a:t>
            </a:r>
            <a:r>
              <a:rPr lang="fr-FR" dirty="0" err="1"/>
              <a:t>analysing</a:t>
            </a:r>
            <a:r>
              <a:rPr lang="fr-FR" dirty="0"/>
              <a:t> </a:t>
            </a:r>
            <a:r>
              <a:rPr lang="fr-FR" dirty="0" err="1"/>
              <a:t>past</a:t>
            </a:r>
            <a:r>
              <a:rPr lang="fr-FR" dirty="0"/>
              <a:t> and </a:t>
            </a:r>
            <a:r>
              <a:rPr lang="fr-FR" dirty="0" err="1"/>
              <a:t>current</a:t>
            </a:r>
            <a:r>
              <a:rPr lang="fr-FR" dirty="0"/>
              <a:t> data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method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predict</a:t>
            </a:r>
            <a:r>
              <a:rPr lang="fr-FR" dirty="0"/>
              <a:t> </a:t>
            </a:r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happen</a:t>
            </a:r>
            <a:r>
              <a:rPr lang="fr-FR" dirty="0"/>
              <a:t> in the future</a:t>
            </a:r>
            <a:r>
              <a:rPr lang="fr-FR" dirty="0" smtClean="0"/>
              <a:t>.</a:t>
            </a:r>
          </a:p>
          <a:p>
            <a:r>
              <a:rPr lang="fr-FR" dirty="0" smtClean="0"/>
              <a:t>Watch the </a:t>
            </a:r>
            <a:r>
              <a:rPr lang="fr-FR" dirty="0" err="1" smtClean="0"/>
              <a:t>Youtube</a:t>
            </a:r>
            <a:r>
              <a:rPr lang="fr-FR" dirty="0" smtClean="0"/>
              <a:t> </a:t>
            </a:r>
            <a:r>
              <a:rPr lang="fr-FR" dirty="0" err="1" smtClean="0"/>
              <a:t>video</a:t>
            </a:r>
            <a:r>
              <a:rPr lang="fr-FR" dirty="0" smtClean="0"/>
              <a:t> ‘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Forecasting</a:t>
            </a:r>
            <a:r>
              <a:rPr lang="fr-FR" dirty="0" smtClean="0"/>
              <a:t>?’</a:t>
            </a:r>
          </a:p>
          <a:p>
            <a:r>
              <a:rPr lang="fr-FR" dirty="0"/>
              <a:t>T</a:t>
            </a:r>
            <a:r>
              <a:rPr lang="fr-FR" dirty="0" smtClean="0"/>
              <a:t>he </a:t>
            </a:r>
            <a:r>
              <a:rPr lang="fr-FR" dirty="0" err="1"/>
              <a:t>difference</a:t>
            </a:r>
            <a:r>
              <a:rPr lang="fr-FR" dirty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budgeting</a:t>
            </a:r>
            <a:r>
              <a:rPr lang="fr-FR" dirty="0" smtClean="0"/>
              <a:t> and </a:t>
            </a:r>
            <a:r>
              <a:rPr lang="fr-FR" dirty="0" err="1" smtClean="0"/>
              <a:t>forecasting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 budget shows the plan for </a:t>
            </a:r>
            <a:r>
              <a:rPr lang="fr-FR" dirty="0" err="1" smtClean="0"/>
              <a:t>what</a:t>
            </a:r>
            <a:r>
              <a:rPr lang="fr-FR" dirty="0" smtClean="0"/>
              <a:t> a business </a:t>
            </a:r>
            <a:r>
              <a:rPr lang="fr-FR" dirty="0" err="1" smtClean="0"/>
              <a:t>wants</a:t>
            </a:r>
            <a:r>
              <a:rPr lang="fr-FR" dirty="0" smtClean="0"/>
              <a:t> to </a:t>
            </a:r>
            <a:r>
              <a:rPr lang="fr-FR" dirty="0" err="1" smtClean="0"/>
              <a:t>achieve</a:t>
            </a:r>
            <a:r>
              <a:rPr lang="fr-FR" dirty="0" smtClean="0"/>
              <a:t> and a </a:t>
            </a:r>
            <a:r>
              <a:rPr lang="fr-FR" dirty="0" err="1" smtClean="0"/>
              <a:t>forecast</a:t>
            </a:r>
            <a:r>
              <a:rPr lang="fr-FR" dirty="0" smtClean="0"/>
              <a:t> states the expectations of the businesses </a:t>
            </a:r>
            <a:r>
              <a:rPr lang="fr-FR" dirty="0" err="1" smtClean="0"/>
              <a:t>results</a:t>
            </a:r>
            <a:r>
              <a:rPr lang="fr-FR" dirty="0" smtClean="0"/>
              <a:t> in a </a:t>
            </a:r>
            <a:r>
              <a:rPr lang="fr-FR" dirty="0" err="1" smtClean="0"/>
              <a:t>summary</a:t>
            </a:r>
            <a:r>
              <a:rPr lang="fr-FR" dirty="0" smtClean="0"/>
              <a:t>.</a:t>
            </a:r>
          </a:p>
          <a:p>
            <a:r>
              <a:rPr lang="fr-FR" dirty="0" smtClean="0"/>
              <a:t>A budget </a:t>
            </a:r>
            <a:r>
              <a:rPr lang="fr-FR" dirty="0" err="1" smtClean="0"/>
              <a:t>is</a:t>
            </a:r>
            <a:r>
              <a:rPr lang="fr-FR" dirty="0" smtClean="0"/>
              <a:t> a plan for </a:t>
            </a:r>
            <a:r>
              <a:rPr lang="fr-FR" dirty="0" err="1" smtClean="0"/>
              <a:t>where</a:t>
            </a:r>
            <a:r>
              <a:rPr lang="fr-FR" dirty="0" smtClean="0"/>
              <a:t> a business </a:t>
            </a:r>
            <a:r>
              <a:rPr lang="fr-FR" dirty="0" err="1" smtClean="0"/>
              <a:t>wants</a:t>
            </a:r>
            <a:r>
              <a:rPr lang="fr-FR" dirty="0" smtClean="0"/>
              <a:t> to go and a </a:t>
            </a:r>
            <a:r>
              <a:rPr lang="fr-FR" dirty="0" err="1" smtClean="0"/>
              <a:t>forecast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indication of </a:t>
            </a:r>
            <a:r>
              <a:rPr lang="fr-FR" dirty="0" err="1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actually</a:t>
            </a:r>
            <a:r>
              <a:rPr lang="fr-FR" dirty="0" smtClean="0"/>
              <a:t> </a:t>
            </a:r>
            <a:r>
              <a:rPr lang="fr-FR" dirty="0" err="1" smtClean="0"/>
              <a:t>going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84212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accounts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sz="3600" dirty="0" smtClean="0"/>
              <a:t>A report or description of an </a:t>
            </a:r>
            <a:r>
              <a:rPr lang="fr-FR" sz="3600" dirty="0" err="1" smtClean="0"/>
              <a:t>event</a:t>
            </a:r>
            <a:r>
              <a:rPr lang="fr-FR" sz="3600" dirty="0" smtClean="0"/>
              <a:t> or </a:t>
            </a:r>
            <a:r>
              <a:rPr lang="fr-FR" sz="3600" dirty="0" err="1" smtClean="0"/>
              <a:t>experience</a:t>
            </a:r>
            <a:r>
              <a:rPr lang="fr-FR" sz="3600" dirty="0" smtClean="0"/>
              <a:t>.</a:t>
            </a:r>
          </a:p>
          <a:p>
            <a:pPr marL="0" indent="0">
              <a:buNone/>
            </a:pPr>
            <a:endParaRPr lang="fr-FR" sz="3600" dirty="0" smtClean="0"/>
          </a:p>
          <a:p>
            <a:r>
              <a:rPr lang="fr-FR" sz="3600" dirty="0" smtClean="0"/>
              <a:t>The </a:t>
            </a:r>
            <a:r>
              <a:rPr lang="fr-FR" sz="3600" dirty="0" err="1" smtClean="0"/>
              <a:t>process</a:t>
            </a:r>
            <a:r>
              <a:rPr lang="fr-FR" sz="3600" dirty="0" smtClean="0"/>
              <a:t> or </a:t>
            </a:r>
            <a:r>
              <a:rPr lang="fr-FR" sz="3600" dirty="0" err="1" smtClean="0"/>
              <a:t>work</a:t>
            </a:r>
            <a:r>
              <a:rPr lang="fr-FR" sz="3600" dirty="0" smtClean="0"/>
              <a:t> of </a:t>
            </a:r>
            <a:r>
              <a:rPr lang="fr-FR" sz="3600" dirty="0" err="1" smtClean="0"/>
              <a:t>keeping</a:t>
            </a:r>
            <a:r>
              <a:rPr lang="fr-FR" sz="3600" dirty="0" smtClean="0"/>
              <a:t> </a:t>
            </a:r>
            <a:r>
              <a:rPr lang="fr-FR" sz="3600" dirty="0" err="1" smtClean="0"/>
              <a:t>financial</a:t>
            </a:r>
            <a:r>
              <a:rPr lang="fr-FR" sz="3600" dirty="0" smtClean="0"/>
              <a:t> </a:t>
            </a:r>
            <a:r>
              <a:rPr lang="fr-FR" sz="3600" dirty="0" err="1" smtClean="0"/>
              <a:t>accounts</a:t>
            </a:r>
            <a:r>
              <a:rPr lang="fr-FR" sz="3600" dirty="0"/>
              <a:t> </a:t>
            </a:r>
            <a:r>
              <a:rPr lang="fr-FR" sz="3600" dirty="0" smtClean="0"/>
              <a:t>(oxforddictionaries.com).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37391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À bandes">
  <a:themeElements>
    <a:clrScheme name="À bande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 de couleurs]]</Template>
  <TotalTime>13</TotalTime>
  <Words>882</Words>
  <Application>Microsoft Office PowerPoint</Application>
  <PresentationFormat>Grand écran</PresentationFormat>
  <Paragraphs>90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8" baseType="lpstr">
      <vt:lpstr>Corbel</vt:lpstr>
      <vt:lpstr>Wingdings</vt:lpstr>
      <vt:lpstr>À bandes</vt:lpstr>
      <vt:lpstr>Budgeting, Accounts and Taxes</vt:lpstr>
      <vt:lpstr>What is budgeting?</vt:lpstr>
      <vt:lpstr>Budgeting in business</vt:lpstr>
      <vt:lpstr>Writing and Speaking exercise</vt:lpstr>
      <vt:lpstr>Financial performance reporting by businesses</vt:lpstr>
      <vt:lpstr>Listening and Writing Exercise</vt:lpstr>
      <vt:lpstr>Answers and video websites</vt:lpstr>
      <vt:lpstr>Answers and video websites</vt:lpstr>
      <vt:lpstr>What are accounts?</vt:lpstr>
      <vt:lpstr>What is financial accounting?</vt:lpstr>
      <vt:lpstr>What are taxes? </vt:lpstr>
      <vt:lpstr>Tax avoidance – Listening (dictation), writing exercise </vt:lpstr>
      <vt:lpstr>Listening exercise</vt:lpstr>
      <vt:lpstr>Homework - TOEIC Exercises</vt:lpstr>
      <vt:lpstr>Want to learn more?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Budgeting, Accounts and Taxes</dc:title>
  <dc:creator>Utilisateur Windows</dc:creator>
  <cp:lastModifiedBy>Utilisateur Windows</cp:lastModifiedBy>
  <cp:revision>4</cp:revision>
  <dcterms:created xsi:type="dcterms:W3CDTF">2019-02-11T13:38:59Z</dcterms:created>
  <dcterms:modified xsi:type="dcterms:W3CDTF">2019-02-11T13:54:18Z</dcterms:modified>
</cp:coreProperties>
</file>