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5" r:id="rId6"/>
    <p:sldId id="276" r:id="rId7"/>
    <p:sldId id="293" r:id="rId8"/>
    <p:sldId id="266" r:id="rId9"/>
    <p:sldId id="267" r:id="rId10"/>
    <p:sldId id="261" r:id="rId11"/>
    <p:sldId id="262" r:id="rId12"/>
    <p:sldId id="263" r:id="rId13"/>
    <p:sldId id="264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7" r:id="rId23"/>
    <p:sldId id="278" r:id="rId24"/>
    <p:sldId id="279" r:id="rId25"/>
    <p:sldId id="280" r:id="rId26"/>
    <p:sldId id="281" r:id="rId27"/>
    <p:sldId id="282" r:id="rId28"/>
    <p:sldId id="296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5" r:id="rId3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3/31/2020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ric.org.uk/" TargetMode="External"/><Relationship Id="rId2" Type="http://schemas.openxmlformats.org/officeDocument/2006/relationships/hyperlink" Target="http://www.thebalancecareers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disco-tools.eu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6000" dirty="0" smtClean="0"/>
              <a:t>How to </a:t>
            </a:r>
            <a:r>
              <a:rPr lang="fr-FR" sz="6000" dirty="0" err="1" smtClean="0"/>
              <a:t>write</a:t>
            </a:r>
            <a:r>
              <a:rPr lang="fr-FR" sz="6000" dirty="0" smtClean="0"/>
              <a:t> a Curriculum vitae </a:t>
            </a:r>
            <a:endParaRPr lang="fr-FR" sz="6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76424" y="3602037"/>
            <a:ext cx="8791575" cy="2579687"/>
          </a:xfrm>
        </p:spPr>
        <p:txBody>
          <a:bodyPr>
            <a:noAutofit/>
          </a:bodyPr>
          <a:lstStyle/>
          <a:p>
            <a:pPr algn="ctr"/>
            <a:endParaRPr lang="fr-FR" sz="2400" dirty="0" smtClean="0"/>
          </a:p>
          <a:p>
            <a:pPr algn="ctr"/>
            <a:r>
              <a:rPr lang="fr-FR" sz="2400" dirty="0" smtClean="0"/>
              <a:t>Emma </a:t>
            </a:r>
            <a:r>
              <a:rPr lang="fr-FR" sz="2400" dirty="0" err="1" smtClean="0"/>
              <a:t>Bowers</a:t>
            </a:r>
            <a:endParaRPr lang="fr-FR" sz="2400" dirty="0" smtClean="0"/>
          </a:p>
          <a:p>
            <a:pPr algn="ctr"/>
            <a:r>
              <a:rPr lang="fr-FR" sz="2400" dirty="0" smtClean="0"/>
              <a:t>ING1</a:t>
            </a:r>
          </a:p>
          <a:p>
            <a:pPr algn="ctr"/>
            <a:r>
              <a:rPr lang="fr-FR" sz="2400" dirty="0" smtClean="0"/>
              <a:t>2019/2020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79617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 dirty="0" smtClean="0"/>
              <a:t>the </a:t>
            </a:r>
            <a:r>
              <a:rPr lang="en-GB" altLang="fr-FR" dirty="0"/>
              <a:t>main </a:t>
            </a:r>
            <a:r>
              <a:rPr lang="en-GB" altLang="fr-FR" dirty="0" smtClean="0"/>
              <a:t>aspects of a CV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fr-FR" sz="3200" dirty="0"/>
              <a:t>Content</a:t>
            </a:r>
          </a:p>
          <a:p>
            <a:r>
              <a:rPr lang="en-GB" altLang="fr-FR" sz="3200" dirty="0"/>
              <a:t>Layout</a:t>
            </a:r>
          </a:p>
          <a:p>
            <a:r>
              <a:rPr lang="en-GB" altLang="fr-FR" sz="3200" dirty="0"/>
              <a:t>Grammar and spelling</a:t>
            </a:r>
          </a:p>
          <a:p>
            <a:r>
              <a:rPr lang="en-GB" altLang="fr-FR" sz="3200" dirty="0"/>
              <a:t>Language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81860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content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your opportunity to explain in words why you are suitable for the job</a:t>
            </a:r>
            <a:r>
              <a:rPr lang="en-GB" alt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0" indent="0">
              <a:buNone/>
              <a:defRPr/>
            </a:pPr>
            <a:endParaRPr lang="en-GB" altLang="fr-F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It is a story of your life in terms of academic achievements, personal skills and a short explanation as to why you could do the job</a:t>
            </a:r>
          </a:p>
          <a:p>
            <a:pPr>
              <a:buFont typeface="Wingdings 3" charset="2"/>
              <a:buChar char=""/>
              <a:defRPr/>
            </a:pP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Remember if you get stuck, go back and read the job description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64544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 dirty="0" smtClean="0"/>
              <a:t>Layout (1)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  <a:defRPr/>
            </a:pPr>
            <a:r>
              <a:rPr lang="en-GB" alt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</a:t>
            </a:r>
            <a:r>
              <a:rPr lang="en-GB" altLang="fr-FR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It </a:t>
            </a:r>
            <a:r>
              <a:rPr lang="en-GB" altLang="fr-FR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should be clear to read and in an order that is </a:t>
            </a:r>
            <a:r>
              <a:rPr lang="en-GB" altLang="fr-FR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succinct.</a:t>
            </a:r>
            <a:endParaRPr lang="en-GB" altLang="fr-FR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GB" altLang="fr-FR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Each </a:t>
            </a:r>
            <a:r>
              <a:rPr lang="en-GB" altLang="fr-FR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area should be grouped into </a:t>
            </a:r>
            <a:r>
              <a:rPr lang="en-GB" altLang="fr-FR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sections.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GB" altLang="fr-FR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GB" altLang="fr-FR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No </a:t>
            </a:r>
            <a:r>
              <a:rPr lang="en-GB" altLang="fr-FR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more than </a:t>
            </a:r>
            <a:r>
              <a:rPr lang="en-GB" altLang="fr-FR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1side </a:t>
            </a:r>
            <a:r>
              <a:rPr lang="en-GB" altLang="fr-FR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of A4 </a:t>
            </a:r>
            <a:r>
              <a:rPr lang="en-GB" altLang="fr-FR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paper for a resume and 2 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GB" altLang="fr-FR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GB" altLang="fr-FR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sides for a CV.</a:t>
            </a:r>
            <a:endParaRPr lang="en-GB" altLang="fr-FR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GB" altLang="fr-FR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Use </a:t>
            </a:r>
            <a:r>
              <a:rPr lang="en-GB" altLang="fr-FR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combination of bullet points and </a:t>
            </a:r>
            <a:r>
              <a:rPr lang="en-GB" altLang="fr-FR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text.</a:t>
            </a:r>
            <a:endParaRPr lang="en-GB" altLang="fr-FR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GB" altLang="fr-FR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</a:t>
            </a:r>
            <a:endParaRPr lang="en-GB" altLang="fr-FR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2894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Layout</a:t>
            </a:r>
            <a:r>
              <a:rPr lang="fr-FR" dirty="0" smtClean="0"/>
              <a:t> (2)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  <a:defRPr/>
            </a:pPr>
            <a:r>
              <a:rPr lang="en-GB" altLang="fr-FR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Decide </a:t>
            </a:r>
            <a:r>
              <a:rPr lang="en-GB" altLang="fr-F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on a format for the headings – stick to the same </a:t>
            </a:r>
            <a:r>
              <a:rPr lang="en-GB" altLang="fr-FR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ones.</a:t>
            </a:r>
            <a:endParaRPr lang="en-GB" altLang="fr-FR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GB" altLang="fr-FR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Use </a:t>
            </a:r>
            <a:r>
              <a:rPr lang="en-GB" altLang="fr-F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fonts like Arial and Calibri – clear, simple for others to </a:t>
            </a:r>
            <a:r>
              <a:rPr lang="en-GB" altLang="fr-FR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read.</a:t>
            </a:r>
            <a:endParaRPr lang="en-GB" altLang="fr-FR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GB" altLang="fr-FR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Use </a:t>
            </a:r>
            <a:r>
              <a:rPr lang="en-GB" altLang="fr-F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font size between </a:t>
            </a:r>
            <a:r>
              <a:rPr lang="en-GB" altLang="fr-FR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10-12.</a:t>
            </a:r>
            <a:endParaRPr lang="en-GB" altLang="fr-FR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GB" altLang="fr-FR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Remember </a:t>
            </a:r>
            <a:r>
              <a:rPr lang="en-GB" altLang="fr-F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to keep it professional </a:t>
            </a:r>
            <a:r>
              <a:rPr lang="en-GB" altLang="fr-FR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looking.</a:t>
            </a:r>
            <a:endParaRPr lang="en-GB" altLang="fr-FR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GB" altLang="fr-FR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Print it out </a:t>
            </a:r>
            <a:r>
              <a:rPr lang="en-GB" altLang="fr-F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– what does it look like? 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GB" altLang="fr-FR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Things </a:t>
            </a:r>
            <a:r>
              <a:rPr lang="en-GB" altLang="fr-F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to consider - check your margins. Is there lots of white space in one area? Is there too much text in another?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58993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 dirty="0"/>
              <a:t>grammar &amp; spelling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GB" altLang="fr-FR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Make sure that your grammar is </a:t>
            </a:r>
            <a:r>
              <a:rPr lang="en-GB" altLang="fr-FR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correct.</a:t>
            </a:r>
            <a:endParaRPr lang="en-GB" altLang="fr-FR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  <a:defRPr/>
            </a:pPr>
            <a:r>
              <a:rPr lang="en-GB" altLang="fr-FR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Ask </a:t>
            </a:r>
            <a:r>
              <a:rPr lang="en-GB" altLang="fr-FR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someone to read it.</a:t>
            </a:r>
            <a:endParaRPr lang="en-GB" altLang="fr-FR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  <a:defRPr/>
            </a:pPr>
            <a:r>
              <a:rPr lang="en-GB" altLang="fr-FR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Check your spelling - is your </a:t>
            </a:r>
            <a:r>
              <a:rPr lang="en-GB" altLang="fr-FR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computer set </a:t>
            </a:r>
            <a:r>
              <a:rPr lang="en-GB" altLang="fr-FR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to </a:t>
            </a:r>
            <a:r>
              <a:rPr lang="en-GB" altLang="fr-FR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UK or US English?</a:t>
            </a:r>
            <a:endParaRPr lang="en-GB" altLang="fr-FR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2046740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 dirty="0" smtClean="0"/>
              <a:t>Language (1)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altLang="fr-FR" dirty="0"/>
              <a:t>Use positive </a:t>
            </a:r>
            <a:r>
              <a:rPr lang="en-GB" altLang="fr-FR" dirty="0" smtClean="0"/>
              <a:t>words.</a:t>
            </a:r>
            <a:endParaRPr lang="en-GB" altLang="fr-FR" dirty="0"/>
          </a:p>
          <a:p>
            <a:pPr>
              <a:lnSpc>
                <a:spcPct val="80000"/>
              </a:lnSpc>
            </a:pPr>
            <a:r>
              <a:rPr lang="en-GB" altLang="fr-FR" dirty="0"/>
              <a:t>When describing your activities use the verb in the past </a:t>
            </a:r>
            <a:r>
              <a:rPr lang="en-GB" altLang="fr-FR" dirty="0" smtClean="0"/>
              <a:t>tense.</a:t>
            </a:r>
            <a:endParaRPr lang="en-GB" altLang="fr-FR" dirty="0"/>
          </a:p>
          <a:p>
            <a:pPr>
              <a:lnSpc>
                <a:spcPct val="80000"/>
              </a:lnSpc>
            </a:pPr>
            <a:r>
              <a:rPr lang="en-GB" altLang="fr-FR" dirty="0"/>
              <a:t>Use language that gives the impression that you are a positive, proactive </a:t>
            </a:r>
            <a:r>
              <a:rPr lang="en-GB" altLang="fr-FR" dirty="0" smtClean="0"/>
              <a:t>person.</a:t>
            </a:r>
            <a:endParaRPr lang="en-GB" altLang="fr-FR" dirty="0"/>
          </a:p>
          <a:p>
            <a:pPr>
              <a:lnSpc>
                <a:spcPct val="80000"/>
              </a:lnSpc>
            </a:pPr>
            <a:r>
              <a:rPr lang="en-GB" altLang="fr-FR" dirty="0"/>
              <a:t>Present yourself in a positive manner NOT in an exaggerating </a:t>
            </a:r>
            <a:r>
              <a:rPr lang="en-GB" altLang="fr-FR" dirty="0" smtClean="0"/>
              <a:t>way.</a:t>
            </a:r>
            <a:endParaRPr lang="en-GB" altLang="fr-FR" dirty="0"/>
          </a:p>
          <a:p>
            <a:pPr>
              <a:lnSpc>
                <a:spcPct val="80000"/>
              </a:lnSpc>
            </a:pPr>
            <a:r>
              <a:rPr lang="en-GB" altLang="fr-FR" dirty="0"/>
              <a:t>Be truthful about </a:t>
            </a:r>
            <a:r>
              <a:rPr lang="en-GB" altLang="fr-FR" dirty="0" smtClean="0"/>
              <a:t>yourself.</a:t>
            </a:r>
            <a:endParaRPr lang="en-GB" altLang="fr-FR" dirty="0"/>
          </a:p>
          <a:p>
            <a:pPr>
              <a:lnSpc>
                <a:spcPct val="80000"/>
              </a:lnSpc>
            </a:pPr>
            <a:r>
              <a:rPr lang="en-GB" altLang="fr-FR" dirty="0"/>
              <a:t>Include useful words and </a:t>
            </a:r>
            <a:r>
              <a:rPr lang="en-GB" altLang="fr-FR" dirty="0" smtClean="0"/>
              <a:t>phrases.</a:t>
            </a:r>
            <a:endParaRPr lang="en-GB" altLang="fr-FR" dirty="0"/>
          </a:p>
          <a:p>
            <a:pPr>
              <a:lnSpc>
                <a:spcPct val="80000"/>
              </a:lnSpc>
            </a:pPr>
            <a:r>
              <a:rPr lang="en-GB" altLang="fr-FR" dirty="0"/>
              <a:t>Avoid overused words and phrases that employers have seen time and time again!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72118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 dirty="0" smtClean="0"/>
              <a:t>Language (2)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fr-FR" sz="3200" dirty="0"/>
              <a:t>Make the words meaningful, expand on </a:t>
            </a:r>
            <a:r>
              <a:rPr lang="en-GB" altLang="fr-FR" sz="3200" dirty="0" smtClean="0"/>
              <a:t>the </a:t>
            </a:r>
            <a:r>
              <a:rPr lang="en-GB" altLang="fr-FR" sz="3200" dirty="0"/>
              <a:t>concept and use real scenarios you have </a:t>
            </a:r>
            <a:r>
              <a:rPr lang="en-GB" altLang="fr-FR" sz="3200" dirty="0" smtClean="0"/>
              <a:t>experienced.</a:t>
            </a:r>
            <a:endParaRPr lang="en-GB" altLang="fr-FR" sz="3200" dirty="0"/>
          </a:p>
          <a:p>
            <a:r>
              <a:rPr lang="en-GB" altLang="fr-FR" sz="3200" dirty="0"/>
              <a:t>Support your </a:t>
            </a:r>
            <a:r>
              <a:rPr lang="en-GB" altLang="fr-FR" sz="3200" dirty="0" smtClean="0"/>
              <a:t>phrases with evidence or an example.</a:t>
            </a:r>
            <a:endParaRPr lang="en-GB" altLang="fr-FR" sz="3200" dirty="0"/>
          </a:p>
          <a:p>
            <a:pPr marL="0" indent="0">
              <a:buNone/>
            </a:pPr>
            <a:endParaRPr lang="en-GB" altLang="fr-FR" sz="32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82625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 dirty="0" smtClean="0"/>
              <a:t>Language (3) </a:t>
            </a:r>
            <a:r>
              <a:rPr lang="en-GB" altLang="fr-FR" dirty="0"/>
              <a:t>– useful words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80000"/>
              </a:lnSpc>
              <a:buNone/>
              <a:defRPr/>
            </a:pPr>
            <a:r>
              <a:rPr lang="en-GB" alt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Useful </a:t>
            </a: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words to describe </a:t>
            </a:r>
            <a:r>
              <a:rPr lang="en-GB" alt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yourself;</a:t>
            </a:r>
            <a:endParaRPr lang="en-GB" altLang="fr-F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80000"/>
              </a:lnSpc>
              <a:buNone/>
              <a:defRPr/>
            </a:pPr>
            <a:endParaRPr lang="en-GB" altLang="fr-F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80000"/>
              </a:lnSpc>
              <a:buFont typeface="Wingdings 3" charset="2"/>
              <a:buChar char=""/>
              <a:defRPr/>
            </a:pP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Accurate</a:t>
            </a:r>
          </a:p>
          <a:p>
            <a:pPr>
              <a:lnSpc>
                <a:spcPct val="80000"/>
              </a:lnSpc>
              <a:buFont typeface="Wingdings 3" charset="2"/>
              <a:buChar char=""/>
              <a:defRPr/>
            </a:pP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Adaptable</a:t>
            </a:r>
          </a:p>
          <a:p>
            <a:pPr>
              <a:lnSpc>
                <a:spcPct val="80000"/>
              </a:lnSpc>
              <a:buFont typeface="Wingdings 3" charset="2"/>
              <a:buChar char=""/>
              <a:defRPr/>
            </a:pP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Confident</a:t>
            </a:r>
            <a:endParaRPr lang="en-GB" altLang="fr-FR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80000"/>
              </a:lnSpc>
              <a:buFont typeface="Wingdings 3" charset="2"/>
              <a:buChar char=""/>
              <a:defRPr/>
            </a:pP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Innovative</a:t>
            </a:r>
          </a:p>
          <a:p>
            <a:pPr>
              <a:lnSpc>
                <a:spcPct val="80000"/>
              </a:lnSpc>
              <a:buFont typeface="Wingdings 3" charset="2"/>
              <a:buChar char=""/>
              <a:defRPr/>
            </a:pP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Pro-active</a:t>
            </a:r>
          </a:p>
          <a:p>
            <a:pPr>
              <a:lnSpc>
                <a:spcPct val="80000"/>
              </a:lnSpc>
              <a:buFont typeface="Wingdings 3" charset="2"/>
              <a:buChar char=""/>
              <a:defRPr/>
            </a:pP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Reliable</a:t>
            </a:r>
          </a:p>
          <a:p>
            <a:pPr>
              <a:lnSpc>
                <a:spcPct val="80000"/>
              </a:lnSpc>
              <a:buFont typeface="Wingdings 3" charset="2"/>
              <a:buChar char=""/>
              <a:defRPr/>
            </a:pP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Responsible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61682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 dirty="0"/>
              <a:t>language </a:t>
            </a:r>
            <a:r>
              <a:rPr lang="en-GB" altLang="fr-FR" dirty="0" smtClean="0"/>
              <a:t>(4) – </a:t>
            </a:r>
            <a:r>
              <a:rPr lang="en-GB" altLang="fr-FR" dirty="0"/>
              <a:t>more useful words!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80000"/>
              </a:lnSpc>
              <a:buFont typeface="Wingdings 3" charset="2"/>
              <a:buChar char=""/>
              <a:defRPr/>
            </a:pP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Achieved</a:t>
            </a:r>
          </a:p>
          <a:p>
            <a:pPr>
              <a:lnSpc>
                <a:spcPct val="80000"/>
              </a:lnSpc>
              <a:buFont typeface="Wingdings 3" charset="2"/>
              <a:buChar char=""/>
              <a:defRPr/>
            </a:pP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Created</a:t>
            </a:r>
          </a:p>
          <a:p>
            <a:pPr>
              <a:lnSpc>
                <a:spcPct val="80000"/>
              </a:lnSpc>
              <a:buFont typeface="Wingdings 3" charset="2"/>
              <a:buChar char=""/>
              <a:defRPr/>
            </a:pP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Organised</a:t>
            </a:r>
          </a:p>
          <a:p>
            <a:pPr>
              <a:lnSpc>
                <a:spcPct val="80000"/>
              </a:lnSpc>
              <a:buFont typeface="Wingdings 3" charset="2"/>
              <a:buChar char=""/>
              <a:defRPr/>
            </a:pP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Improved</a:t>
            </a:r>
          </a:p>
          <a:p>
            <a:pPr>
              <a:lnSpc>
                <a:spcPct val="80000"/>
              </a:lnSpc>
              <a:buFont typeface="Wingdings 3" charset="2"/>
              <a:buChar char=""/>
              <a:defRPr/>
            </a:pP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Trained / supervised / mentored</a:t>
            </a:r>
          </a:p>
          <a:p>
            <a:pPr>
              <a:lnSpc>
                <a:spcPct val="80000"/>
              </a:lnSpc>
              <a:buFont typeface="Wingdings 3" charset="2"/>
              <a:buChar char=""/>
              <a:defRPr/>
            </a:pP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Managed</a:t>
            </a:r>
          </a:p>
          <a:p>
            <a:pPr>
              <a:lnSpc>
                <a:spcPct val="80000"/>
              </a:lnSpc>
              <a:buFont typeface="Wingdings 3" charset="2"/>
              <a:buChar char=""/>
              <a:defRPr/>
            </a:pP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Resolved</a:t>
            </a:r>
          </a:p>
          <a:p>
            <a:pPr>
              <a:lnSpc>
                <a:spcPct val="80000"/>
              </a:lnSpc>
              <a:buFont typeface="Wingdings 3" charset="2"/>
              <a:buChar char=""/>
              <a:defRPr/>
            </a:pP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Volunteered</a:t>
            </a:r>
          </a:p>
          <a:p>
            <a:pPr>
              <a:lnSpc>
                <a:spcPct val="80000"/>
              </a:lnSpc>
              <a:buFont typeface="Wingdings 3" charset="2"/>
              <a:buChar char=""/>
              <a:defRPr/>
            </a:pP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Influenced</a:t>
            </a:r>
          </a:p>
          <a:p>
            <a:pPr>
              <a:lnSpc>
                <a:spcPct val="80000"/>
              </a:lnSpc>
              <a:buFont typeface="Wingdings 3" charset="2"/>
              <a:buChar char=""/>
              <a:defRPr/>
            </a:pP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Increased / Decreased</a:t>
            </a:r>
          </a:p>
          <a:p>
            <a:pPr>
              <a:lnSpc>
                <a:spcPct val="80000"/>
              </a:lnSpc>
              <a:buFont typeface="Wingdings 3" charset="2"/>
              <a:buChar char=""/>
              <a:defRPr/>
            </a:pP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Launched </a:t>
            </a:r>
          </a:p>
          <a:p>
            <a:pPr>
              <a:lnSpc>
                <a:spcPct val="80000"/>
              </a:lnSpc>
              <a:buFont typeface="Wingdings 3" charset="2"/>
              <a:buChar char=""/>
              <a:defRPr/>
            </a:pP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Recognised</a:t>
            </a:r>
          </a:p>
          <a:p>
            <a:pPr>
              <a:lnSpc>
                <a:spcPct val="80000"/>
              </a:lnSpc>
              <a:buFont typeface="Wingdings 3" charset="2"/>
              <a:buChar char=""/>
              <a:defRPr/>
            </a:pP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Developed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6384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 dirty="0" smtClean="0"/>
              <a:t>Language (5) </a:t>
            </a:r>
            <a:r>
              <a:rPr lang="en-GB" altLang="fr-FR" dirty="0"/>
              <a:t>– words to </a:t>
            </a:r>
            <a:r>
              <a:rPr lang="en-GB" altLang="fr-FR" u="sng" dirty="0"/>
              <a:t>avoid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fr-FR" b="1" dirty="0"/>
              <a:t>Flexible</a:t>
            </a:r>
          </a:p>
          <a:p>
            <a:pPr>
              <a:lnSpc>
                <a:spcPct val="90000"/>
              </a:lnSpc>
            </a:pPr>
            <a:r>
              <a:rPr lang="en-GB" altLang="fr-FR" b="1" dirty="0"/>
              <a:t>Motivated</a:t>
            </a:r>
          </a:p>
          <a:p>
            <a:pPr>
              <a:lnSpc>
                <a:spcPct val="90000"/>
              </a:lnSpc>
            </a:pPr>
            <a:r>
              <a:rPr lang="en-GB" altLang="fr-FR" b="1" dirty="0"/>
              <a:t>Independent</a:t>
            </a:r>
          </a:p>
          <a:p>
            <a:pPr>
              <a:lnSpc>
                <a:spcPct val="90000"/>
              </a:lnSpc>
            </a:pPr>
            <a:r>
              <a:rPr lang="en-GB" altLang="fr-FR" b="1" dirty="0"/>
              <a:t>Maybe</a:t>
            </a:r>
          </a:p>
          <a:p>
            <a:pPr>
              <a:lnSpc>
                <a:spcPct val="90000"/>
              </a:lnSpc>
            </a:pPr>
            <a:r>
              <a:rPr lang="en-GB" altLang="fr-FR" b="1" dirty="0"/>
              <a:t>Attempted</a:t>
            </a:r>
          </a:p>
          <a:p>
            <a:pPr>
              <a:lnSpc>
                <a:spcPct val="90000"/>
              </a:lnSpc>
            </a:pPr>
            <a:r>
              <a:rPr lang="en-GB" altLang="fr-FR" b="1" dirty="0"/>
              <a:t>Perhaps</a:t>
            </a:r>
          </a:p>
          <a:p>
            <a:pPr>
              <a:lnSpc>
                <a:spcPct val="90000"/>
              </a:lnSpc>
            </a:pPr>
            <a:r>
              <a:rPr lang="en-GB" altLang="fr-FR" b="1" dirty="0"/>
              <a:t>Synergy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48245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Curriculum Vitae – </a:t>
            </a:r>
            <a:r>
              <a:rPr lang="fr-FR" dirty="0" err="1" smtClean="0"/>
              <a:t>what</a:t>
            </a:r>
            <a:r>
              <a:rPr lang="fr-FR" dirty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it</a:t>
            </a:r>
            <a:r>
              <a:rPr lang="fr-FR" dirty="0" smtClean="0"/>
              <a:t>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dirty="0"/>
              <a:t> </a:t>
            </a:r>
            <a:r>
              <a:rPr lang="fr-FR" sz="2800" dirty="0" smtClean="0"/>
              <a:t>  </a:t>
            </a:r>
          </a:p>
          <a:p>
            <a:r>
              <a:rPr lang="fr-FR" sz="2800" dirty="0" smtClean="0"/>
              <a:t>A </a:t>
            </a:r>
            <a:r>
              <a:rPr lang="fr-FR" sz="2800" dirty="0" err="1" smtClean="0"/>
              <a:t>professional</a:t>
            </a:r>
            <a:r>
              <a:rPr lang="fr-FR" sz="2800" dirty="0" smtClean="0"/>
              <a:t> document.</a:t>
            </a:r>
          </a:p>
          <a:p>
            <a:r>
              <a:rPr lang="fr-FR" sz="2800" dirty="0" smtClean="0"/>
              <a:t>A </a:t>
            </a:r>
            <a:r>
              <a:rPr lang="fr-FR" sz="2800" dirty="0" err="1"/>
              <a:t>s</a:t>
            </a:r>
            <a:r>
              <a:rPr lang="fr-FR" sz="2800" dirty="0" err="1" smtClean="0"/>
              <a:t>ummary</a:t>
            </a:r>
            <a:r>
              <a:rPr lang="fr-FR" sz="2800" dirty="0" smtClean="0"/>
              <a:t> of a </a:t>
            </a:r>
            <a:r>
              <a:rPr lang="fr-FR" sz="2800" dirty="0" err="1" smtClean="0"/>
              <a:t>persons</a:t>
            </a:r>
            <a:r>
              <a:rPr lang="fr-FR" sz="2800" dirty="0" smtClean="0"/>
              <a:t> </a:t>
            </a:r>
            <a:r>
              <a:rPr lang="fr-FR" sz="2800" dirty="0"/>
              <a:t>background, </a:t>
            </a:r>
            <a:r>
              <a:rPr lang="fr-FR" sz="2800" dirty="0" err="1"/>
              <a:t>education</a:t>
            </a:r>
            <a:r>
              <a:rPr lang="fr-FR" sz="2800" dirty="0"/>
              <a:t>, </a:t>
            </a:r>
            <a:r>
              <a:rPr lang="fr-FR" sz="2800" dirty="0" err="1"/>
              <a:t>skills</a:t>
            </a:r>
            <a:r>
              <a:rPr lang="fr-FR" sz="2800" dirty="0"/>
              <a:t> and </a:t>
            </a:r>
            <a:r>
              <a:rPr lang="fr-FR" sz="2800" dirty="0" err="1" smtClean="0"/>
              <a:t>achievements</a:t>
            </a:r>
            <a:r>
              <a:rPr lang="fr-FR" sz="2800" dirty="0" smtClean="0"/>
              <a:t>.</a:t>
            </a:r>
          </a:p>
          <a:p>
            <a:r>
              <a:rPr lang="fr-FR" sz="2800" dirty="0" smtClean="0"/>
              <a:t>The </a:t>
            </a:r>
            <a:r>
              <a:rPr lang="fr-FR" sz="2800" dirty="0" err="1" smtClean="0"/>
              <a:t>most</a:t>
            </a:r>
            <a:r>
              <a:rPr lang="fr-FR" sz="2800" dirty="0" smtClean="0"/>
              <a:t> </a:t>
            </a:r>
            <a:r>
              <a:rPr lang="fr-FR" sz="2800" dirty="0" err="1" smtClean="0"/>
              <a:t>common</a:t>
            </a:r>
            <a:r>
              <a:rPr lang="fr-FR" sz="2800" dirty="0" smtClean="0"/>
              <a:t> document </a:t>
            </a:r>
            <a:r>
              <a:rPr lang="fr-FR" sz="2800" dirty="0" err="1" smtClean="0"/>
              <a:t>requested</a:t>
            </a:r>
            <a:r>
              <a:rPr lang="fr-FR" sz="2800" dirty="0"/>
              <a:t> </a:t>
            </a:r>
            <a:r>
              <a:rPr lang="fr-FR" sz="2800" dirty="0" smtClean="0"/>
              <a:t>in job applications.</a:t>
            </a:r>
          </a:p>
          <a:p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770513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 dirty="0" smtClean="0"/>
              <a:t>Language (6) </a:t>
            </a:r>
            <a:r>
              <a:rPr lang="en-GB" altLang="fr-FR" dirty="0"/>
              <a:t>- useful phrases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fr-FR" dirty="0"/>
              <a:t>Actively participated</a:t>
            </a:r>
          </a:p>
          <a:p>
            <a:pPr>
              <a:lnSpc>
                <a:spcPct val="90000"/>
              </a:lnSpc>
            </a:pPr>
            <a:r>
              <a:rPr lang="en-GB" altLang="fr-FR" dirty="0"/>
              <a:t>Dealt effectively with</a:t>
            </a:r>
          </a:p>
          <a:p>
            <a:pPr>
              <a:lnSpc>
                <a:spcPct val="90000"/>
              </a:lnSpc>
            </a:pPr>
            <a:r>
              <a:rPr lang="en-GB" altLang="fr-FR" dirty="0"/>
              <a:t>Decreased costs</a:t>
            </a:r>
          </a:p>
          <a:p>
            <a:pPr>
              <a:lnSpc>
                <a:spcPct val="90000"/>
              </a:lnSpc>
            </a:pPr>
            <a:r>
              <a:rPr lang="en-GB" altLang="fr-FR" dirty="0"/>
              <a:t>Increased turnover</a:t>
            </a:r>
          </a:p>
          <a:p>
            <a:pPr>
              <a:lnSpc>
                <a:spcPct val="90000"/>
              </a:lnSpc>
            </a:pPr>
            <a:r>
              <a:rPr lang="en-GB" altLang="fr-FR" dirty="0"/>
              <a:t>Exceeded the target</a:t>
            </a:r>
          </a:p>
          <a:p>
            <a:pPr>
              <a:lnSpc>
                <a:spcPct val="90000"/>
              </a:lnSpc>
            </a:pPr>
            <a:r>
              <a:rPr lang="en-GB" altLang="fr-FR" dirty="0"/>
              <a:t>Played a key role</a:t>
            </a:r>
          </a:p>
          <a:p>
            <a:pPr>
              <a:lnSpc>
                <a:spcPct val="90000"/>
              </a:lnSpc>
            </a:pPr>
            <a:r>
              <a:rPr lang="en-GB" altLang="fr-FR" dirty="0"/>
              <a:t>Motivating others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04511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 dirty="0" smtClean="0"/>
              <a:t>Language (7) </a:t>
            </a:r>
            <a:r>
              <a:rPr lang="en-GB" altLang="fr-FR" dirty="0"/>
              <a:t>– phrases to </a:t>
            </a:r>
            <a:r>
              <a:rPr lang="en-GB" altLang="fr-FR" u="sng" dirty="0"/>
              <a:t>avoid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 typeface="Wingdings 3" charset="2"/>
              <a:buChar char=""/>
              <a:defRPr/>
            </a:pPr>
            <a:r>
              <a:rPr lang="en-GB" altLang="fr-F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Hard worker/ hard working</a:t>
            </a:r>
          </a:p>
          <a:p>
            <a:pPr>
              <a:lnSpc>
                <a:spcPct val="80000"/>
              </a:lnSpc>
              <a:buFont typeface="Wingdings 3" charset="2"/>
              <a:buChar char=""/>
              <a:defRPr/>
            </a:pPr>
            <a:r>
              <a:rPr lang="en-GB" altLang="fr-F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Think outside the box</a:t>
            </a:r>
          </a:p>
          <a:p>
            <a:pPr>
              <a:lnSpc>
                <a:spcPct val="80000"/>
              </a:lnSpc>
              <a:buFont typeface="Wingdings 3" charset="2"/>
              <a:buChar char=""/>
              <a:defRPr/>
            </a:pPr>
            <a:r>
              <a:rPr lang="en-GB" altLang="fr-F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Thought leadership</a:t>
            </a:r>
          </a:p>
          <a:p>
            <a:pPr>
              <a:lnSpc>
                <a:spcPct val="80000"/>
              </a:lnSpc>
              <a:buFont typeface="Wingdings 3" charset="2"/>
              <a:buChar char=""/>
              <a:defRPr/>
            </a:pPr>
            <a:r>
              <a:rPr lang="en-GB" altLang="fr-F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Results driven</a:t>
            </a:r>
          </a:p>
          <a:p>
            <a:pPr>
              <a:lnSpc>
                <a:spcPct val="80000"/>
              </a:lnSpc>
              <a:buFont typeface="Wingdings 3" charset="2"/>
              <a:buChar char=""/>
              <a:defRPr/>
            </a:pPr>
            <a:r>
              <a:rPr lang="en-GB" altLang="fr-F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Team player</a:t>
            </a:r>
          </a:p>
          <a:p>
            <a:pPr>
              <a:lnSpc>
                <a:spcPct val="80000"/>
              </a:lnSpc>
              <a:buFont typeface="Wingdings 3" charset="2"/>
              <a:buChar char=""/>
              <a:defRPr/>
            </a:pPr>
            <a:r>
              <a:rPr lang="en-GB" altLang="fr-F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Strategic thinker</a:t>
            </a:r>
          </a:p>
          <a:p>
            <a:pPr>
              <a:lnSpc>
                <a:spcPct val="80000"/>
              </a:lnSpc>
              <a:buFont typeface="Wingdings 3" charset="2"/>
              <a:buChar char=""/>
              <a:defRPr/>
            </a:pPr>
            <a:r>
              <a:rPr lang="en-GB" altLang="fr-F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Go-to person</a:t>
            </a:r>
          </a:p>
          <a:p>
            <a:pPr>
              <a:lnSpc>
                <a:spcPct val="80000"/>
              </a:lnSpc>
              <a:buFont typeface="Wingdings 3" charset="2"/>
              <a:buChar char=""/>
              <a:defRPr/>
            </a:pPr>
            <a:r>
              <a:rPr lang="en-GB" altLang="fr-F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Multi-tasker</a:t>
            </a:r>
          </a:p>
          <a:p>
            <a:pPr>
              <a:lnSpc>
                <a:spcPct val="80000"/>
              </a:lnSpc>
              <a:buFont typeface="Wingdings 3" charset="2"/>
              <a:buChar char=""/>
              <a:defRPr/>
            </a:pPr>
            <a:r>
              <a:rPr lang="en-GB" altLang="fr-F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Strong work ethic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17411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 dirty="0"/>
              <a:t>Example of a CV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 3" charset="2"/>
              <a:buChar char=""/>
              <a:defRPr/>
            </a:pP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Suggested main headings to use:</a:t>
            </a:r>
          </a:p>
          <a:p>
            <a:pPr>
              <a:lnSpc>
                <a:spcPct val="80000"/>
              </a:lnSpc>
              <a:buFont typeface="Wingdings 3" charset="2"/>
              <a:buChar char=""/>
              <a:defRPr/>
            </a:pPr>
            <a:endParaRPr lang="en-GB" altLang="fr-F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80000"/>
              </a:lnSpc>
              <a:buFont typeface="Wingdings 3" charset="2"/>
              <a:buChar char=""/>
              <a:defRPr/>
            </a:pP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Personal Details</a:t>
            </a:r>
          </a:p>
          <a:p>
            <a:pPr>
              <a:lnSpc>
                <a:spcPct val="80000"/>
              </a:lnSpc>
              <a:buFont typeface="Wingdings 3" charset="2"/>
              <a:buChar char=""/>
              <a:defRPr/>
            </a:pP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Personal Statement / Personal Profile / Career Profile</a:t>
            </a:r>
          </a:p>
          <a:p>
            <a:pPr>
              <a:lnSpc>
                <a:spcPct val="80000"/>
              </a:lnSpc>
              <a:buFont typeface="Wingdings 3" charset="2"/>
              <a:buChar char=""/>
              <a:defRPr/>
            </a:pP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Education</a:t>
            </a:r>
          </a:p>
          <a:p>
            <a:pPr>
              <a:lnSpc>
                <a:spcPct val="80000"/>
              </a:lnSpc>
              <a:buFont typeface="Wingdings 3" charset="2"/>
              <a:buChar char=""/>
              <a:defRPr/>
            </a:pP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Work experience</a:t>
            </a:r>
          </a:p>
          <a:p>
            <a:pPr>
              <a:lnSpc>
                <a:spcPct val="80000"/>
              </a:lnSpc>
              <a:buFont typeface="Wingdings 3" charset="2"/>
              <a:buChar char=""/>
              <a:defRPr/>
            </a:pP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Achievements, interests and additional skills</a:t>
            </a:r>
          </a:p>
          <a:p>
            <a:pPr>
              <a:lnSpc>
                <a:spcPct val="80000"/>
              </a:lnSpc>
              <a:buFont typeface="Wingdings 3" charset="2"/>
              <a:buChar char=""/>
              <a:defRPr/>
            </a:pP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References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59244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 dirty="0"/>
              <a:t>Personal Details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  <a:defRPr/>
            </a:pPr>
            <a:r>
              <a:rPr lang="en-GB" altLang="fr-FR" dirty="0" smtClean="0"/>
              <a:t>   </a:t>
            </a:r>
            <a:endParaRPr lang="en-GB" altLang="fr-FR" dirty="0"/>
          </a:p>
          <a:p>
            <a:pPr>
              <a:lnSpc>
                <a:spcPct val="90000"/>
              </a:lnSpc>
              <a:defRPr/>
            </a:pPr>
            <a:r>
              <a:rPr lang="en-GB" altLang="fr-FR" dirty="0" smtClean="0"/>
              <a:t>Name</a:t>
            </a:r>
          </a:p>
          <a:p>
            <a:pPr>
              <a:lnSpc>
                <a:spcPct val="90000"/>
              </a:lnSpc>
              <a:defRPr/>
            </a:pPr>
            <a:r>
              <a:rPr lang="en-GB" altLang="fr-FR" dirty="0" smtClean="0"/>
              <a:t>Address</a:t>
            </a:r>
            <a:endParaRPr lang="en-GB" altLang="fr-FR" dirty="0"/>
          </a:p>
          <a:p>
            <a:pPr>
              <a:lnSpc>
                <a:spcPct val="90000"/>
              </a:lnSpc>
              <a:defRPr/>
            </a:pPr>
            <a:r>
              <a:rPr lang="en-GB" altLang="fr-FR" dirty="0"/>
              <a:t>Phone number</a:t>
            </a:r>
          </a:p>
          <a:p>
            <a:pPr>
              <a:lnSpc>
                <a:spcPct val="90000"/>
              </a:lnSpc>
              <a:defRPr/>
            </a:pPr>
            <a:r>
              <a:rPr lang="en-GB" altLang="fr-FR" dirty="0"/>
              <a:t>Email address</a:t>
            </a:r>
          </a:p>
          <a:p>
            <a:pPr>
              <a:lnSpc>
                <a:spcPct val="90000"/>
              </a:lnSpc>
              <a:defRPr/>
            </a:pPr>
            <a:r>
              <a:rPr lang="en-GB" altLang="fr-FR" dirty="0"/>
              <a:t>Relevant personal </a:t>
            </a:r>
            <a:r>
              <a:rPr lang="en-GB" altLang="fr-FR" dirty="0" err="1"/>
              <a:t>websites,blogs</a:t>
            </a:r>
            <a:endParaRPr lang="en-GB" altLang="fr-FR" dirty="0"/>
          </a:p>
          <a:p>
            <a:pPr>
              <a:lnSpc>
                <a:spcPct val="90000"/>
              </a:lnSpc>
              <a:defRPr/>
            </a:pPr>
            <a:r>
              <a:rPr lang="en-GB" altLang="fr-FR" dirty="0"/>
              <a:t>LinkedIn profile details</a:t>
            </a:r>
          </a:p>
          <a:p>
            <a:pPr>
              <a:lnSpc>
                <a:spcPct val="90000"/>
              </a:lnSpc>
              <a:buNone/>
              <a:defRPr/>
            </a:pPr>
            <a:endParaRPr lang="en-GB" alt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02315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 dirty="0"/>
              <a:t>Personal Statement / Personal Profile / Career Profile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en-GB" altLang="fr-FR" dirty="0" smtClean="0"/>
          </a:p>
          <a:p>
            <a:pPr>
              <a:lnSpc>
                <a:spcPct val="80000"/>
              </a:lnSpc>
            </a:pPr>
            <a:r>
              <a:rPr lang="en-GB" altLang="fr-FR" sz="3200" dirty="0" smtClean="0"/>
              <a:t>This </a:t>
            </a:r>
            <a:r>
              <a:rPr lang="en-GB" altLang="fr-FR" sz="3200" dirty="0"/>
              <a:t>provides the reader with an introduction to your CV</a:t>
            </a:r>
          </a:p>
          <a:p>
            <a:pPr>
              <a:lnSpc>
                <a:spcPct val="80000"/>
              </a:lnSpc>
            </a:pPr>
            <a:r>
              <a:rPr lang="en-GB" altLang="fr-FR" sz="3200" dirty="0"/>
              <a:t>Adding this to your CV is your personal choice</a:t>
            </a:r>
          </a:p>
          <a:p>
            <a:pPr>
              <a:lnSpc>
                <a:spcPct val="80000"/>
              </a:lnSpc>
            </a:pPr>
            <a:r>
              <a:rPr lang="en-GB" altLang="fr-FR" sz="3200" dirty="0"/>
              <a:t>Some people think this section is a duplication of what is already stated in covering letters</a:t>
            </a:r>
          </a:p>
          <a:p>
            <a:pPr>
              <a:lnSpc>
                <a:spcPct val="80000"/>
              </a:lnSpc>
            </a:pPr>
            <a:r>
              <a:rPr lang="en-GB" altLang="fr-FR" sz="3200" dirty="0"/>
              <a:t>Some people say this is the most important section in a CV</a:t>
            </a:r>
          </a:p>
          <a:p>
            <a:pPr marL="0" indent="0">
              <a:buNone/>
            </a:pP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498015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 dirty="0"/>
              <a:t>Personal Statement / Personal Profile / Career Profile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altLang="fr-FR" sz="3200" dirty="0"/>
              <a:t>How long should it be? Usually one to two paragraphs in length (50-150 words)</a:t>
            </a:r>
          </a:p>
          <a:p>
            <a:pPr>
              <a:lnSpc>
                <a:spcPct val="90000"/>
              </a:lnSpc>
            </a:pPr>
            <a:r>
              <a:rPr lang="en-GB" altLang="fr-FR" sz="3200" dirty="0"/>
              <a:t>How should I write this section? Write about yourself as if someone else is talking about you </a:t>
            </a:r>
          </a:p>
          <a:p>
            <a:pPr>
              <a:lnSpc>
                <a:spcPct val="90000"/>
              </a:lnSpc>
            </a:pPr>
            <a:r>
              <a:rPr lang="en-GB" altLang="fr-FR" sz="3200" dirty="0"/>
              <a:t>Include the following; who you are, what you are currently doing, </a:t>
            </a:r>
            <a:r>
              <a:rPr lang="en-GB" altLang="fr-FR" sz="3200" b="1" u="sng" dirty="0"/>
              <a:t>what you can offer</a:t>
            </a:r>
            <a:r>
              <a:rPr lang="en-GB" altLang="fr-FR" sz="3200" dirty="0"/>
              <a:t> and what your career goals are </a:t>
            </a:r>
          </a:p>
          <a:p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057308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 dirty="0"/>
              <a:t>Education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 3" charset="2"/>
              <a:buChar char=""/>
              <a:defRPr/>
            </a:pP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Give the most recent and relevant information first</a:t>
            </a:r>
          </a:p>
          <a:p>
            <a:pPr>
              <a:lnSpc>
                <a:spcPct val="90000"/>
              </a:lnSpc>
              <a:buFont typeface="Wingdings 3" charset="2"/>
              <a:buChar char=""/>
              <a:defRPr/>
            </a:pP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 example – name of University/Name of Engineering School, years attended and the name of your course</a:t>
            </a:r>
          </a:p>
          <a:p>
            <a:pPr>
              <a:lnSpc>
                <a:spcPct val="90000"/>
              </a:lnSpc>
              <a:buFont typeface="Wingdings 3" charset="2"/>
              <a:buChar char=""/>
              <a:defRPr/>
            </a:pP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If you are still studying use the words “predicted </a:t>
            </a:r>
            <a:r>
              <a:rPr lang="en-GB" alt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grade” </a:t>
            </a: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/ </a:t>
            </a:r>
            <a:r>
              <a:rPr lang="en-GB" alt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“result</a:t>
            </a: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” or “expected grade/result”</a:t>
            </a:r>
          </a:p>
          <a:p>
            <a:pPr>
              <a:lnSpc>
                <a:spcPct val="90000"/>
              </a:lnSpc>
              <a:buFont typeface="Wingdings 3" charset="2"/>
              <a:buChar char=""/>
              <a:defRPr/>
            </a:pP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Create a list of all your relevant qualifications </a:t>
            </a:r>
          </a:p>
          <a:p>
            <a:pPr>
              <a:lnSpc>
                <a:spcPct val="90000"/>
              </a:lnSpc>
              <a:buFont typeface="Wingdings 3" charset="2"/>
              <a:buChar char=""/>
              <a:defRPr/>
            </a:pP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Include any modules, group projects, research studies or dissertations that are significant to the job – use the heading “ key skills gained”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00606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 dirty="0"/>
              <a:t>Education – non UK qualifications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It is not possible to translate them directly </a:t>
            </a:r>
          </a:p>
          <a:p>
            <a:pPr>
              <a:buFont typeface="Wingdings 3" charset="2"/>
              <a:buChar char=""/>
              <a:defRPr/>
            </a:pP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Grades and degree classifications mean different things from country to country</a:t>
            </a:r>
          </a:p>
          <a:p>
            <a:pPr>
              <a:buFont typeface="Wingdings 3" charset="2"/>
              <a:buChar char=""/>
              <a:defRPr/>
            </a:pP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Explain your </a:t>
            </a:r>
            <a:r>
              <a:rPr lang="en-GB" alt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qualifications</a:t>
            </a:r>
            <a:endParaRPr lang="en-GB" altLang="fr-F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Use phrases like “equivalent to top five percent of the year” or “highest possible grade”</a:t>
            </a:r>
          </a:p>
          <a:p>
            <a:pPr>
              <a:buFont typeface="Wingdings 3" charset="2"/>
              <a:buChar char=""/>
              <a:defRPr/>
            </a:pP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Percentages and GPAs (grade point averages) are normally recognised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97621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Education – CY Tech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200" b="1" dirty="0"/>
              <a:t>CY Tech, Cergy, Paris </a:t>
            </a:r>
            <a:r>
              <a:rPr lang="fr-FR" sz="3200" b="1" dirty="0" err="1"/>
              <a:t>University</a:t>
            </a:r>
            <a:r>
              <a:rPr lang="fr-FR" sz="3200" b="1" dirty="0"/>
              <a:t> </a:t>
            </a:r>
            <a:r>
              <a:rPr lang="fr-FR" sz="3200" dirty="0"/>
              <a:t>– </a:t>
            </a:r>
            <a:r>
              <a:rPr lang="fr-FR" sz="3200" dirty="0" smtClean="0"/>
              <a:t>to </a:t>
            </a:r>
            <a:r>
              <a:rPr lang="fr-FR" sz="3200" dirty="0" err="1" smtClean="0"/>
              <a:t>describe</a:t>
            </a:r>
            <a:r>
              <a:rPr lang="fr-FR" sz="3200" dirty="0" smtClean="0"/>
              <a:t> </a:t>
            </a:r>
            <a:r>
              <a:rPr lang="fr-FR" sz="3200" dirty="0" err="1" smtClean="0"/>
              <a:t>this</a:t>
            </a:r>
            <a:r>
              <a:rPr lang="fr-FR" sz="3200" dirty="0" smtClean="0"/>
              <a:t> in </a:t>
            </a:r>
            <a:r>
              <a:rPr lang="fr-FR" sz="3200" dirty="0" err="1" smtClean="0"/>
              <a:t>Englishyou</a:t>
            </a:r>
            <a:r>
              <a:rPr lang="fr-FR" sz="3200" dirty="0" smtClean="0"/>
              <a:t> </a:t>
            </a:r>
            <a:r>
              <a:rPr lang="fr-FR" sz="3200" dirty="0" err="1" smtClean="0"/>
              <a:t>can</a:t>
            </a:r>
            <a:r>
              <a:rPr lang="fr-FR" sz="3200" dirty="0" smtClean="0"/>
              <a:t> </a:t>
            </a:r>
            <a:r>
              <a:rPr lang="fr-FR" sz="3200" dirty="0" err="1" smtClean="0"/>
              <a:t>explain</a:t>
            </a:r>
            <a:r>
              <a:rPr lang="fr-FR" sz="3200" dirty="0" smtClean="0"/>
              <a:t> </a:t>
            </a:r>
            <a:r>
              <a:rPr lang="fr-FR" sz="3200" dirty="0" err="1" smtClean="0"/>
              <a:t>that</a:t>
            </a:r>
            <a:r>
              <a:rPr lang="fr-FR" sz="3200" dirty="0" smtClean="0"/>
              <a:t> CY Tech </a:t>
            </a:r>
            <a:r>
              <a:rPr lang="fr-FR" sz="3200" dirty="0" err="1" smtClean="0"/>
              <a:t>is</a:t>
            </a:r>
            <a:r>
              <a:rPr lang="fr-FR" sz="3200" dirty="0" smtClean="0"/>
              <a:t> a </a:t>
            </a:r>
            <a:r>
              <a:rPr lang="fr-FR" sz="3200" dirty="0" err="1"/>
              <a:t>g</a:t>
            </a:r>
            <a:r>
              <a:rPr lang="fr-FR" sz="3200" dirty="0" err="1" smtClean="0"/>
              <a:t>raduate</a:t>
            </a:r>
            <a:r>
              <a:rPr lang="fr-FR" sz="3200" dirty="0" smtClean="0"/>
              <a:t> </a:t>
            </a:r>
            <a:r>
              <a:rPr lang="fr-FR" sz="3200" dirty="0" err="1" smtClean="0"/>
              <a:t>school</a:t>
            </a:r>
            <a:r>
              <a:rPr lang="fr-FR" sz="3200" dirty="0" smtClean="0"/>
              <a:t> </a:t>
            </a:r>
            <a:r>
              <a:rPr lang="fr-FR" sz="3200" dirty="0"/>
              <a:t>of </a:t>
            </a:r>
            <a:r>
              <a:rPr lang="fr-FR" sz="3200" dirty="0" smtClean="0"/>
              <a:t>engineering </a:t>
            </a:r>
            <a:r>
              <a:rPr lang="fr-FR" sz="3200" dirty="0" err="1" smtClean="0"/>
              <a:t>that</a:t>
            </a:r>
            <a:r>
              <a:rPr lang="fr-FR" sz="3200" dirty="0" smtClean="0"/>
              <a:t> </a:t>
            </a:r>
            <a:r>
              <a:rPr lang="fr-FR" sz="3200" dirty="0" err="1" smtClean="0"/>
              <a:t>specialises</a:t>
            </a:r>
            <a:r>
              <a:rPr lang="fr-FR" sz="3200" dirty="0" smtClean="0"/>
              <a:t> in computer science </a:t>
            </a:r>
            <a:r>
              <a:rPr lang="fr-FR" sz="3200" dirty="0"/>
              <a:t>and </a:t>
            </a:r>
            <a:r>
              <a:rPr lang="fr-FR" sz="3200" dirty="0" err="1" smtClean="0"/>
              <a:t>applied</a:t>
            </a:r>
            <a:r>
              <a:rPr lang="fr-FR" sz="3200" dirty="0" smtClean="0"/>
              <a:t> </a:t>
            </a:r>
            <a:r>
              <a:rPr lang="fr-FR" sz="3200" dirty="0" err="1" smtClean="0"/>
              <a:t>mathematics</a:t>
            </a:r>
            <a:r>
              <a:rPr lang="fr-FR" sz="3200" dirty="0" smtClean="0"/>
              <a:t>. It </a:t>
            </a:r>
            <a:r>
              <a:rPr lang="fr-FR" sz="3200" dirty="0" err="1" smtClean="0"/>
              <a:t>is</a:t>
            </a:r>
            <a:r>
              <a:rPr lang="fr-FR" sz="3200" dirty="0" smtClean="0"/>
              <a:t> </a:t>
            </a:r>
            <a:r>
              <a:rPr lang="fr-FR" sz="3200" dirty="0" err="1" smtClean="0"/>
              <a:t>your</a:t>
            </a:r>
            <a:r>
              <a:rPr lang="fr-FR" sz="3200" dirty="0" smtClean="0"/>
              <a:t> </a:t>
            </a:r>
            <a:r>
              <a:rPr lang="fr-FR" sz="3200" dirty="0" err="1" smtClean="0"/>
              <a:t>choice</a:t>
            </a:r>
            <a:r>
              <a:rPr lang="fr-FR" sz="3200" dirty="0" smtClean="0"/>
              <a:t> if </a:t>
            </a:r>
            <a:r>
              <a:rPr lang="fr-FR" sz="3200" dirty="0" err="1" smtClean="0"/>
              <a:t>you</a:t>
            </a:r>
            <a:r>
              <a:rPr lang="fr-FR" sz="3200" dirty="0" smtClean="0"/>
              <a:t> </a:t>
            </a:r>
            <a:r>
              <a:rPr lang="fr-FR" sz="3200" dirty="0" err="1" smtClean="0"/>
              <a:t>want</a:t>
            </a:r>
            <a:r>
              <a:rPr lang="fr-FR" sz="3200" dirty="0" smtClean="0"/>
              <a:t> to </a:t>
            </a:r>
            <a:r>
              <a:rPr lang="fr-FR" sz="3200" dirty="0" err="1" smtClean="0"/>
              <a:t>include</a:t>
            </a:r>
            <a:r>
              <a:rPr lang="fr-FR" sz="3200" dirty="0" smtClean="0"/>
              <a:t> </a:t>
            </a:r>
            <a:r>
              <a:rPr lang="fr-FR" sz="3200" dirty="0" err="1" smtClean="0"/>
              <a:t>it</a:t>
            </a:r>
            <a:r>
              <a:rPr lang="fr-FR" sz="3200" dirty="0" smtClean="0"/>
              <a:t> in </a:t>
            </a:r>
            <a:r>
              <a:rPr lang="fr-FR" sz="3200" dirty="0" err="1" smtClean="0"/>
              <a:t>your</a:t>
            </a:r>
            <a:r>
              <a:rPr lang="fr-FR" sz="3200" dirty="0" smtClean="0"/>
              <a:t> CV. </a:t>
            </a:r>
            <a:endParaRPr lang="fr-FR" sz="3200" dirty="0"/>
          </a:p>
          <a:p>
            <a:pPr marL="0" indent="0">
              <a:buNone/>
            </a:pP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9678548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 dirty="0"/>
              <a:t>Work Experience – what to include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80000"/>
              </a:lnSpc>
              <a:buNone/>
              <a:defRPr/>
            </a:pPr>
            <a:r>
              <a:rPr lang="en-GB" altLang="fr-FR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List </a:t>
            </a:r>
            <a:r>
              <a:rPr lang="en-GB" altLang="fr-FR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work experience in reverse chronological </a:t>
            </a:r>
            <a:r>
              <a:rPr lang="en-GB" altLang="fr-FR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order.</a:t>
            </a:r>
            <a:endParaRPr lang="en-GB" altLang="fr-FR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en-GB" altLang="fr-FR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Use different headings </a:t>
            </a:r>
            <a:r>
              <a:rPr lang="en-GB" altLang="fr-FR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if you want to group your different </a:t>
            </a:r>
            <a:r>
              <a:rPr lang="en-GB" altLang="fr-FR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experiences,</a:t>
            </a:r>
            <a:endParaRPr lang="en-GB" altLang="fr-FR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en-GB" altLang="fr-FR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 example “Relevant Experience” and “Additional Experience”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en-GB" altLang="fr-FR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Write </a:t>
            </a:r>
            <a:r>
              <a:rPr lang="en-GB" altLang="fr-FR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name of the company, the country, the dates you attended and a summary of your duties / tasks (translate the job title if it is obscure)</a:t>
            </a:r>
          </a:p>
          <a:p>
            <a:pPr marL="0" indent="0">
              <a:buNone/>
            </a:pP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98906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What</a:t>
            </a:r>
            <a:r>
              <a:rPr lang="fr-FR" dirty="0" smtClean="0"/>
              <a:t> are The </a:t>
            </a:r>
            <a:r>
              <a:rPr lang="fr-FR" dirty="0" err="1" smtClean="0"/>
              <a:t>differences</a:t>
            </a:r>
            <a:r>
              <a:rPr lang="fr-FR" dirty="0" smtClean="0"/>
              <a:t> </a:t>
            </a:r>
            <a:r>
              <a:rPr lang="fr-FR" dirty="0" err="1" smtClean="0"/>
              <a:t>beTween</a:t>
            </a:r>
            <a:r>
              <a:rPr lang="fr-FR" dirty="0" smtClean="0"/>
              <a:t> a Cv and </a:t>
            </a:r>
            <a:r>
              <a:rPr lang="fr-FR" dirty="0" err="1" smtClean="0"/>
              <a:t>resume</a:t>
            </a:r>
            <a:r>
              <a:rPr lang="fr-FR" dirty="0" smtClean="0"/>
              <a:t>?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3300" dirty="0" smtClean="0">
                <a:solidFill>
                  <a:schemeClr val="bg1"/>
                </a:solidFill>
              </a:rPr>
              <a:t>Curriculum Vitae (CV)</a:t>
            </a:r>
            <a:endParaRPr lang="en-US" sz="3300" dirty="0">
              <a:solidFill>
                <a:schemeClr val="bg1"/>
              </a:solidFill>
            </a:endParaRPr>
          </a:p>
          <a:p>
            <a:r>
              <a:rPr lang="en-US" dirty="0"/>
              <a:t>Comprehensive </a:t>
            </a:r>
          </a:p>
          <a:p>
            <a:r>
              <a:rPr lang="en-US" dirty="0" smtClean="0"/>
              <a:t>1, 2 </a:t>
            </a:r>
            <a:r>
              <a:rPr lang="en-US" dirty="0"/>
              <a:t>or more pages long</a:t>
            </a:r>
          </a:p>
          <a:p>
            <a:r>
              <a:rPr lang="en-US" dirty="0"/>
              <a:t>S</a:t>
            </a:r>
            <a:r>
              <a:rPr lang="en-US" dirty="0" smtClean="0"/>
              <a:t>pecific format</a:t>
            </a:r>
            <a:endParaRPr lang="en-US" dirty="0"/>
          </a:p>
          <a:p>
            <a:r>
              <a:rPr lang="en-US" dirty="0"/>
              <a:t>Used in the </a:t>
            </a:r>
            <a:r>
              <a:rPr lang="en-US" dirty="0">
                <a:solidFill>
                  <a:schemeClr val="bg1"/>
                </a:solidFill>
              </a:rPr>
              <a:t>UK, Ireland, New Zealand, Australia, Africa, the Middle East, Asia and mainland Europe</a:t>
            </a:r>
          </a:p>
          <a:p>
            <a:r>
              <a:rPr lang="en-US" dirty="0" smtClean="0"/>
              <a:t>(In </a:t>
            </a:r>
            <a:r>
              <a:rPr lang="en-US" dirty="0">
                <a:solidFill>
                  <a:schemeClr val="bg1"/>
                </a:solidFill>
              </a:rPr>
              <a:t>Germany</a:t>
            </a:r>
            <a:r>
              <a:rPr lang="en-US" dirty="0"/>
              <a:t> a CV is known as </a:t>
            </a:r>
            <a:r>
              <a:rPr lang="en-US" dirty="0" err="1" smtClean="0"/>
              <a:t>Lebenslauf</a:t>
            </a:r>
            <a:r>
              <a:rPr lang="en-US" dirty="0" smtClean="0"/>
              <a:t>)</a:t>
            </a:r>
            <a:endParaRPr lang="en-US" dirty="0"/>
          </a:p>
          <a:p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3300" dirty="0">
                <a:solidFill>
                  <a:schemeClr val="bg1"/>
                </a:solidFill>
              </a:rPr>
              <a:t>Resume </a:t>
            </a:r>
          </a:p>
          <a:p>
            <a:r>
              <a:rPr lang="en-US" dirty="0"/>
              <a:t>Concise </a:t>
            </a:r>
          </a:p>
          <a:p>
            <a:r>
              <a:rPr lang="en-US" dirty="0"/>
              <a:t>1 page long</a:t>
            </a:r>
          </a:p>
          <a:p>
            <a:r>
              <a:rPr lang="en-US" dirty="0"/>
              <a:t>No particular format</a:t>
            </a:r>
          </a:p>
          <a:p>
            <a:r>
              <a:rPr lang="en-US" dirty="0"/>
              <a:t>Used in the </a:t>
            </a:r>
            <a:r>
              <a:rPr lang="en-US" dirty="0">
                <a:solidFill>
                  <a:schemeClr val="bg1"/>
                </a:solidFill>
              </a:rPr>
              <a:t>US</a:t>
            </a:r>
            <a:r>
              <a:rPr lang="en-US" dirty="0"/>
              <a:t> and </a:t>
            </a:r>
            <a:r>
              <a:rPr lang="en-US" dirty="0">
                <a:solidFill>
                  <a:schemeClr val="bg1"/>
                </a:solidFill>
              </a:rPr>
              <a:t>Canada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0530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 dirty="0"/>
              <a:t>Examples of work experience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 3" charset="2"/>
              <a:buChar char=""/>
              <a:defRPr/>
            </a:pP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Full-time jobs / positions</a:t>
            </a:r>
          </a:p>
          <a:p>
            <a:pPr>
              <a:lnSpc>
                <a:spcPct val="90000"/>
              </a:lnSpc>
              <a:buFont typeface="Wingdings 3" charset="2"/>
              <a:buChar char=""/>
              <a:defRPr/>
            </a:pP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Internships</a:t>
            </a:r>
          </a:p>
          <a:p>
            <a:pPr>
              <a:lnSpc>
                <a:spcPct val="90000"/>
              </a:lnSpc>
              <a:buFont typeface="Wingdings 3" charset="2"/>
              <a:buChar char=""/>
              <a:defRPr/>
            </a:pP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Voluntary / unpaid work</a:t>
            </a:r>
          </a:p>
          <a:p>
            <a:pPr>
              <a:lnSpc>
                <a:spcPct val="90000"/>
              </a:lnSpc>
              <a:buFont typeface="Wingdings 3" charset="2"/>
              <a:buChar char=""/>
              <a:defRPr/>
            </a:pP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Part-time jobs</a:t>
            </a:r>
          </a:p>
          <a:p>
            <a:pPr>
              <a:lnSpc>
                <a:spcPct val="90000"/>
              </a:lnSpc>
              <a:buFont typeface="Wingdings 3" charset="2"/>
              <a:buChar char=""/>
              <a:defRPr/>
            </a:pP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Entrepreneurial activities</a:t>
            </a:r>
          </a:p>
          <a:p>
            <a:pPr>
              <a:lnSpc>
                <a:spcPct val="90000"/>
              </a:lnSpc>
              <a:buFont typeface="Wingdings 3" charset="2"/>
              <a:buChar char=""/>
              <a:defRPr/>
            </a:pPr>
            <a:endParaRPr lang="en-GB" altLang="fr-F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90000"/>
              </a:lnSpc>
              <a:buFont typeface="Wingdings 3" charset="2"/>
              <a:buChar char=""/>
              <a:defRPr/>
            </a:pP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Remember to explain the role and your skills and achievements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30451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 dirty="0"/>
              <a:t>Achievements, interests and additional skills</a:t>
            </a:r>
            <a:br>
              <a:rPr lang="en-GB" alt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Useful headings – ‘activities’, ‘interests’, ‘sports’, ‘awards’, ‘IT skills’ and ‘scholarships’</a:t>
            </a:r>
          </a:p>
          <a:p>
            <a:pPr>
              <a:buFont typeface="Wingdings 3" charset="2"/>
              <a:buChar char=""/>
              <a:defRPr/>
            </a:pP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Use the same layout as ‘work experience’</a:t>
            </a:r>
          </a:p>
          <a:p>
            <a:pPr>
              <a:buFont typeface="Wingdings 3" charset="2"/>
              <a:buChar char=""/>
              <a:defRPr/>
            </a:pP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Write the name of the company, the country, the dates you attended and a summary of your duties / tasks </a:t>
            </a:r>
          </a:p>
          <a:p>
            <a:pPr>
              <a:buFont typeface="Wingdings 3" charset="2"/>
              <a:buChar char=""/>
              <a:defRPr/>
            </a:pP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Try and translate the job title into the language of the country of your application 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39744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 dirty="0"/>
              <a:t>Additional </a:t>
            </a:r>
            <a:r>
              <a:rPr lang="en-GB" altLang="fr-FR" dirty="0" smtClean="0"/>
              <a:t>Skills (1)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fr-FR" sz="2800" b="1" u="sng" dirty="0"/>
              <a:t>Language</a:t>
            </a:r>
            <a:r>
              <a:rPr lang="en-GB" altLang="fr-FR" sz="2800" dirty="0"/>
              <a:t> </a:t>
            </a:r>
            <a:r>
              <a:rPr lang="en-GB" altLang="fr-FR" sz="2800" b="1" dirty="0"/>
              <a:t>-</a:t>
            </a:r>
            <a:r>
              <a:rPr lang="en-GB" altLang="fr-FR" sz="2800" dirty="0"/>
              <a:t> you could explain this here or write this in your personal statement at the top of your CV, it depends on the position</a:t>
            </a:r>
          </a:p>
          <a:p>
            <a:r>
              <a:rPr lang="en-GB" altLang="fr-FR" sz="2800" dirty="0"/>
              <a:t>Describe your level of fluency</a:t>
            </a:r>
          </a:p>
          <a:p>
            <a:r>
              <a:rPr lang="en-GB" altLang="fr-FR" sz="2800" dirty="0"/>
              <a:t>How have you used the language? Explain your skills. E.G. writing reports, handling clients on the phone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5318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 dirty="0"/>
              <a:t>Additional </a:t>
            </a:r>
            <a:r>
              <a:rPr lang="en-GB" altLang="fr-FR" dirty="0" smtClean="0"/>
              <a:t>Skills (2)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fr-FR" sz="2800" b="1" u="sng" dirty="0"/>
              <a:t>Social media</a:t>
            </a:r>
            <a:r>
              <a:rPr lang="en-GB" altLang="fr-FR" sz="2800" b="1" dirty="0"/>
              <a:t> – </a:t>
            </a:r>
            <a:r>
              <a:rPr lang="en-GB" altLang="fr-FR" sz="2800" dirty="0"/>
              <a:t>remember to keep personal social media accounts for private communication. Do not include them on your CV and alter the privacy settings. </a:t>
            </a:r>
          </a:p>
          <a:p>
            <a:pPr>
              <a:buNone/>
            </a:pPr>
            <a:endParaRPr lang="en-GB" altLang="fr-FR" sz="2800" dirty="0"/>
          </a:p>
          <a:p>
            <a:r>
              <a:rPr lang="en-GB" altLang="fr-FR" sz="2800" dirty="0"/>
              <a:t>Use blogs, LinkedIn and Twitter </a:t>
            </a:r>
            <a:r>
              <a:rPr lang="en-GB" altLang="fr-FR" sz="2800" b="1" u="sng" dirty="0"/>
              <a:t>ONLY</a:t>
            </a:r>
            <a:r>
              <a:rPr lang="en-GB" altLang="fr-FR" sz="2800" dirty="0"/>
              <a:t> if they show you in a professional capacity.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50997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 dirty="0" smtClean="0"/>
              <a:t>References – this is only needed on a </a:t>
            </a:r>
            <a:r>
              <a:rPr lang="en-GB" altLang="fr-FR" dirty="0" err="1" smtClean="0"/>
              <a:t>Cv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80000"/>
              </a:lnSpc>
              <a:buNone/>
              <a:defRPr/>
            </a:pPr>
            <a:r>
              <a:rPr lang="en-US" alt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On </a:t>
            </a:r>
            <a:r>
              <a:rPr lang="en-US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CV after the heading ‘references’ </a:t>
            </a:r>
            <a:r>
              <a:rPr lang="en-US" alt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type; </a:t>
            </a:r>
            <a:r>
              <a:rPr lang="en-US" altLang="fr-FR" dirty="0" smtClean="0">
                <a:solidFill>
                  <a:schemeClr val="bg1"/>
                </a:solidFill>
              </a:rPr>
              <a:t>‘References </a:t>
            </a:r>
            <a:r>
              <a:rPr lang="en-US" altLang="fr-FR" dirty="0">
                <a:solidFill>
                  <a:schemeClr val="bg1"/>
                </a:solidFill>
              </a:rPr>
              <a:t>available on </a:t>
            </a:r>
            <a:r>
              <a:rPr lang="en-US" altLang="fr-FR" dirty="0" smtClean="0">
                <a:solidFill>
                  <a:schemeClr val="bg1"/>
                </a:solidFill>
              </a:rPr>
              <a:t>  request.’</a:t>
            </a:r>
            <a:endParaRPr lang="en-GB" altLang="fr-FR" dirty="0" smtClean="0">
              <a:solidFill>
                <a:schemeClr val="bg1"/>
              </a:solidFill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en-GB" alt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Only </a:t>
            </a: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put the details (name, position and email address) if requested by the </a:t>
            </a:r>
            <a:r>
              <a:rPr lang="en-GB" alt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employer on the job application.</a:t>
            </a:r>
            <a:endParaRPr lang="en-GB" altLang="fr-F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Two referees are needed – one could be an academic and the second a recent </a:t>
            </a:r>
            <a:r>
              <a:rPr lang="en-GB" alt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employer.</a:t>
            </a:r>
            <a:endParaRPr lang="en-GB" altLang="fr-F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en-GB" alt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Get </a:t>
            </a:r>
            <a:r>
              <a:rPr lang="en-GB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permission from the person before you use them as a </a:t>
            </a:r>
            <a:r>
              <a:rPr lang="en-GB" alt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referee.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en-GB" alt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</a:t>
            </a:r>
            <a:endParaRPr lang="en-GB" altLang="fr-F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endParaRPr lang="en-GB" altLang="fr-F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1158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 smtClean="0"/>
              <a:t>An </a:t>
            </a:r>
            <a:r>
              <a:rPr lang="fr-FR" altLang="fr-FR" dirty="0" err="1" smtClean="0"/>
              <a:t>example</a:t>
            </a:r>
            <a:r>
              <a:rPr lang="fr-FR" altLang="fr-FR" dirty="0" smtClean="0"/>
              <a:t> of a CV – </a:t>
            </a:r>
            <a:r>
              <a:rPr lang="fr-FR" altLang="fr-FR" dirty="0" err="1" smtClean="0"/>
              <a:t>refer</a:t>
            </a:r>
            <a:r>
              <a:rPr lang="fr-FR" altLang="fr-FR" dirty="0" smtClean="0"/>
              <a:t> to the PDF document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fr-FR" altLang="fr-FR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altLang="fr-FR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Refer</a:t>
            </a:r>
            <a:r>
              <a:rPr lang="fr-FR" altLang="fr-F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to the PDF document : </a:t>
            </a:r>
            <a:r>
              <a:rPr lang="fr-FR" altLang="fr-FR" sz="32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Writing</a:t>
            </a:r>
            <a:r>
              <a:rPr lang="fr-FR" altLang="fr-FR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fr-FR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fr-FR" altLang="fr-FR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CV </a:t>
            </a:r>
            <a:endParaRPr lang="fr-FR" altLang="fr-FR" sz="3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fr-FR" altLang="fr-FR" sz="39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fr-FR" altLang="fr-FR" sz="3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altLang="fr-FR" sz="20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Writing</a:t>
            </a:r>
            <a:r>
              <a:rPr lang="fr-FR" altLang="fr-FR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CV:  </a:t>
            </a:r>
            <a:r>
              <a:rPr lang="fr-FR" altLang="fr-F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written</a:t>
            </a:r>
            <a:r>
              <a:rPr lang="fr-FR" alt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permission </a:t>
            </a:r>
            <a:r>
              <a:rPr lang="fr-FR" altLang="fr-F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was</a:t>
            </a:r>
            <a:r>
              <a:rPr lang="fr-FR" alt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obtained</a:t>
            </a:r>
            <a:r>
              <a:rPr lang="fr-FR" alt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for </a:t>
            </a:r>
            <a:r>
              <a:rPr lang="fr-FR" alt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educational</a:t>
            </a:r>
            <a:r>
              <a:rPr lang="fr-FR" alt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purposes</a:t>
            </a:r>
            <a:r>
              <a:rPr lang="fr-FR" altLang="fr-FR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alt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secondary</a:t>
            </a:r>
            <a:r>
              <a:rPr lang="fr-FR" alt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to copyright </a:t>
            </a:r>
            <a:r>
              <a:rPr lang="fr-FR" alt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fr-F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regulations</a:t>
            </a:r>
            <a:r>
              <a:rPr lang="fr-FR" altLang="fr-FR" sz="2000" dirty="0">
                <a:latin typeface="Arial" panose="020B0604020202020204" pitchFamily="34" charset="0"/>
                <a:cs typeface="Arial" panose="020B0604020202020204" pitchFamily="34" charset="0"/>
              </a:rPr>
              <a:t>. nottingham.ac.uk/</a:t>
            </a:r>
            <a:r>
              <a:rPr lang="fr-FR" alt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careers</a:t>
            </a:r>
            <a:r>
              <a:rPr lang="fr-FR" altLang="fr-FR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alt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fr-FR" altLang="fr-F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eptember</a:t>
            </a:r>
            <a:r>
              <a:rPr lang="fr-FR" alt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2019</a:t>
            </a:r>
            <a:endParaRPr lang="fr-FR" alt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30335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Useful</a:t>
            </a:r>
            <a:r>
              <a:rPr lang="fr-FR" dirty="0" smtClean="0"/>
              <a:t> information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fr-FR" sz="3500" dirty="0" smtClean="0"/>
          </a:p>
          <a:p>
            <a:pPr>
              <a:lnSpc>
                <a:spcPct val="80000"/>
              </a:lnSpc>
              <a:buFont typeface="Wingdings 3" charset="2"/>
              <a:buChar char=""/>
              <a:defRPr/>
            </a:pPr>
            <a:r>
              <a:rPr lang="en-GB" altLang="fr-FR" sz="3300" dirty="0">
                <a:solidFill>
                  <a:schemeClr val="accent1"/>
                </a:solidFill>
                <a:latin typeface="+mj-lt"/>
                <a:cs typeface="Arial" panose="020B0604020202020204" pitchFamily="34" charset="0"/>
                <a:hlinkClick r:id="rId2"/>
              </a:rPr>
              <a:t>www.thebalancecareers.com</a:t>
            </a:r>
            <a:r>
              <a:rPr lang="en-GB" altLang="fr-FR" sz="33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anose="020B0604020202020204" pitchFamily="34" charset="0"/>
              </a:rPr>
              <a:t> – advice written by an American career expert, best words to include and avoid in your resume. </a:t>
            </a:r>
            <a:r>
              <a:rPr lang="en-GB" altLang="fr-FR" sz="3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anose="020B0604020202020204" pitchFamily="34" charset="0"/>
              </a:rPr>
              <a:t>Using hashtags to </a:t>
            </a:r>
            <a:r>
              <a:rPr lang="en-GB" altLang="fr-FR" sz="33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anose="020B0604020202020204" pitchFamily="34" charset="0"/>
              </a:rPr>
              <a:t>help your job </a:t>
            </a:r>
            <a:r>
              <a:rPr lang="en-GB" altLang="fr-FR" sz="3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anose="020B0604020202020204" pitchFamily="34" charset="0"/>
              </a:rPr>
              <a:t>search.</a:t>
            </a:r>
            <a:endParaRPr lang="en-GB" altLang="fr-FR" sz="3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buFont typeface="Wingdings 3" charset="2"/>
              <a:buChar char=""/>
              <a:defRPr/>
            </a:pPr>
            <a:r>
              <a:rPr lang="en-GB" altLang="fr-FR" sz="3300" dirty="0">
                <a:solidFill>
                  <a:schemeClr val="accent1"/>
                </a:solidFill>
                <a:latin typeface="+mj-lt"/>
                <a:cs typeface="Arial" panose="020B0604020202020204" pitchFamily="34" charset="0"/>
                <a:hlinkClick r:id="rId3"/>
              </a:rPr>
              <a:t>www.naric.org.uk</a:t>
            </a:r>
            <a:r>
              <a:rPr lang="en-GB" altLang="fr-FR" sz="33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anose="020B0604020202020204" pitchFamily="34" charset="0"/>
              </a:rPr>
              <a:t> – they provide information on international qualifications to organisations recruiting from overseas and to people wishing to work or study in the </a:t>
            </a:r>
            <a:r>
              <a:rPr lang="en-GB" altLang="fr-FR" sz="3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anose="020B0604020202020204" pitchFamily="34" charset="0"/>
              </a:rPr>
              <a:t>UK.</a:t>
            </a:r>
            <a:endParaRPr lang="en-GB" altLang="fr-FR" sz="3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buFont typeface="Wingdings 3" charset="2"/>
              <a:buChar char=""/>
              <a:defRPr/>
            </a:pPr>
            <a:r>
              <a:rPr lang="en-GB" altLang="fr-FR" sz="3300" dirty="0">
                <a:solidFill>
                  <a:schemeClr val="accent1"/>
                </a:solidFill>
                <a:latin typeface="+mj-lt"/>
                <a:cs typeface="Arial" panose="020B0604020202020204" pitchFamily="34" charset="0"/>
                <a:hlinkClick r:id="rId4"/>
              </a:rPr>
              <a:t>www.disco-tools.eu</a:t>
            </a:r>
            <a:r>
              <a:rPr lang="en-GB" altLang="fr-FR" sz="33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anose="020B0604020202020204" pitchFamily="34" charset="0"/>
              </a:rPr>
              <a:t> – the European dictionary of skills and competences online thesaurus, a tool that helps you to express your skills and competences in different </a:t>
            </a:r>
            <a:r>
              <a:rPr lang="en-GB" altLang="fr-FR" sz="3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anose="020B0604020202020204" pitchFamily="34" charset="0"/>
              </a:rPr>
              <a:t>languages.</a:t>
            </a:r>
          </a:p>
          <a:p>
            <a:pPr>
              <a:lnSpc>
                <a:spcPct val="80000"/>
              </a:lnSpc>
              <a:buFont typeface="Wingdings 3" charset="2"/>
              <a:buChar char=""/>
              <a:defRPr/>
            </a:pPr>
            <a:r>
              <a:rPr lang="en-GB" altLang="fr-FR" sz="3300" u="sng" dirty="0" smtClean="0">
                <a:solidFill>
                  <a:schemeClr val="accent1"/>
                </a:solidFill>
                <a:latin typeface="+mj-lt"/>
                <a:cs typeface="Arial" panose="020B0604020202020204" pitchFamily="34" charset="0"/>
              </a:rPr>
              <a:t>Ise.ac.uk / careers</a:t>
            </a:r>
            <a:r>
              <a:rPr lang="en-GB" altLang="fr-FR" sz="3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anose="020B0604020202020204" pitchFamily="34" charset="0"/>
              </a:rPr>
              <a:t> – How to write CVs and Cover Letters.</a:t>
            </a:r>
            <a:endParaRPr lang="en-GB" altLang="fr-FR" sz="3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Arial" panose="020B0604020202020204" pitchFamily="34" charset="0"/>
            </a:endParaRPr>
          </a:p>
          <a:p>
            <a:endParaRPr lang="fr-FR" sz="3300" dirty="0">
              <a:latin typeface="+mj-lt"/>
            </a:endParaRP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43022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Points to </a:t>
            </a:r>
            <a:r>
              <a:rPr lang="fr-FR" dirty="0" err="1" smtClean="0"/>
              <a:t>remember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must be truthful. It is against the law to lie on </a:t>
            </a:r>
            <a:r>
              <a:rPr lang="en-US" dirty="0" smtClean="0"/>
              <a:t>your CV.</a:t>
            </a:r>
          </a:p>
          <a:p>
            <a:r>
              <a:rPr lang="en-GB" altLang="fr-FR" dirty="0"/>
              <a:t>It is not an opportunity to write your autobiography! It is an opportunity to show your skills and </a:t>
            </a:r>
            <a:r>
              <a:rPr lang="en-GB" altLang="fr-FR" dirty="0" smtClean="0"/>
              <a:t>achievements.</a:t>
            </a:r>
            <a:endParaRPr lang="en-US" dirty="0" smtClean="0"/>
          </a:p>
          <a:p>
            <a:r>
              <a:rPr lang="en-US" dirty="0"/>
              <a:t>The </a:t>
            </a:r>
            <a:r>
              <a:rPr lang="en-US" dirty="0" smtClean="0"/>
              <a:t>content </a:t>
            </a:r>
            <a:r>
              <a:rPr lang="en-US" dirty="0"/>
              <a:t>will be discussed in your interview – make sure you are willing to discuss </a:t>
            </a:r>
            <a:r>
              <a:rPr lang="en-US" dirty="0" smtClean="0"/>
              <a:t>anything.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91311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preparation</a:t>
            </a:r>
            <a:r>
              <a:rPr lang="fr-FR" dirty="0" smtClean="0"/>
              <a:t> </a:t>
            </a:r>
            <a:r>
              <a:rPr lang="fr-FR" dirty="0" err="1" smtClean="0"/>
              <a:t>advice</a:t>
            </a:r>
            <a:r>
              <a:rPr lang="fr-FR" dirty="0" smtClean="0"/>
              <a:t> (1) - </a:t>
            </a:r>
            <a:r>
              <a:rPr lang="fr-FR" dirty="0" err="1"/>
              <a:t>Before</a:t>
            </a:r>
            <a:r>
              <a:rPr lang="fr-FR" dirty="0"/>
              <a:t> </a:t>
            </a:r>
            <a:r>
              <a:rPr lang="fr-FR" dirty="0" err="1"/>
              <a:t>you</a:t>
            </a:r>
            <a:r>
              <a:rPr lang="fr-FR" dirty="0"/>
              <a:t> </a:t>
            </a:r>
            <a:r>
              <a:rPr lang="fr-FR" dirty="0" err="1"/>
              <a:t>write</a:t>
            </a:r>
            <a:r>
              <a:rPr lang="fr-FR" dirty="0"/>
              <a:t> </a:t>
            </a:r>
            <a:r>
              <a:rPr lang="fr-FR" dirty="0" err="1"/>
              <a:t>your</a:t>
            </a:r>
            <a:r>
              <a:rPr lang="fr-FR" dirty="0"/>
              <a:t> CV 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GB" altLang="fr-FR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Read the job </a:t>
            </a:r>
            <a:r>
              <a:rPr lang="en-GB" altLang="fr-FR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advert</a:t>
            </a:r>
            <a:endParaRPr lang="en-GB" altLang="fr-FR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  <a:defRPr/>
            </a:pPr>
            <a:r>
              <a:rPr lang="en-GB" altLang="fr-FR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What are the job specifications?</a:t>
            </a:r>
          </a:p>
          <a:p>
            <a:pPr marL="0" indent="0">
              <a:buNone/>
              <a:defRPr/>
            </a:pPr>
            <a:r>
              <a:rPr lang="en-GB" altLang="fr-FR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Does </a:t>
            </a:r>
            <a:r>
              <a:rPr lang="en-GB" altLang="fr-FR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your CV </a:t>
            </a:r>
            <a:r>
              <a:rPr lang="en-GB" altLang="fr-FR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relate to the job you are applying for</a:t>
            </a:r>
            <a:r>
              <a:rPr lang="en-GB" altLang="fr-FR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?</a:t>
            </a:r>
          </a:p>
          <a:p>
            <a:pPr marL="0" indent="0">
              <a:buNone/>
              <a:defRPr/>
            </a:pPr>
            <a:r>
              <a:rPr lang="en-GB" altLang="fr-FR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What do they want from you?</a:t>
            </a:r>
          </a:p>
          <a:p>
            <a:pPr>
              <a:buFont typeface="Wingdings 3" charset="2"/>
              <a:buChar char=""/>
              <a:defRPr/>
            </a:pPr>
            <a:endParaRPr lang="en-GB" altLang="fr-F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20425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 err="1" smtClean="0"/>
              <a:t>Preparation</a:t>
            </a:r>
            <a:r>
              <a:rPr lang="fr-FR" altLang="fr-FR" dirty="0" smtClean="0"/>
              <a:t> </a:t>
            </a:r>
            <a:r>
              <a:rPr lang="fr-FR" altLang="fr-FR" dirty="0" err="1" smtClean="0"/>
              <a:t>advice</a:t>
            </a:r>
            <a:r>
              <a:rPr lang="fr-FR" altLang="fr-FR" dirty="0" smtClean="0"/>
              <a:t> (2) - </a:t>
            </a:r>
            <a:r>
              <a:rPr lang="fr-FR" altLang="fr-FR" dirty="0" err="1" smtClean="0"/>
              <a:t>thinking</a:t>
            </a:r>
            <a:r>
              <a:rPr lang="fr-FR" altLang="fr-FR" dirty="0" smtClean="0"/>
              <a:t> </a:t>
            </a:r>
            <a:r>
              <a:rPr lang="fr-FR" altLang="fr-FR" dirty="0"/>
              <a:t>of </a:t>
            </a:r>
            <a:r>
              <a:rPr lang="fr-FR" altLang="fr-FR" dirty="0" err="1" smtClean="0"/>
              <a:t>including</a:t>
            </a:r>
            <a:r>
              <a:rPr lang="fr-FR" altLang="fr-FR" dirty="0" smtClean="0"/>
              <a:t> </a:t>
            </a:r>
            <a:r>
              <a:rPr lang="fr-FR" altLang="fr-FR" dirty="0"/>
              <a:t>a photo of </a:t>
            </a:r>
            <a:r>
              <a:rPr lang="fr-FR" altLang="fr-FR" dirty="0" err="1" smtClean="0"/>
              <a:t>yourself</a:t>
            </a:r>
            <a:r>
              <a:rPr lang="fr-FR" altLang="fr-FR" dirty="0" smtClean="0"/>
              <a:t>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r-FR" sz="4000" dirty="0" smtClean="0"/>
              <a:t> Do </a:t>
            </a:r>
            <a:r>
              <a:rPr lang="fr-FR" sz="4000" dirty="0" err="1"/>
              <a:t>your</a:t>
            </a:r>
            <a:r>
              <a:rPr lang="fr-FR" sz="4000" dirty="0"/>
              <a:t> </a:t>
            </a:r>
            <a:r>
              <a:rPr lang="fr-FR" sz="4000" dirty="0" err="1"/>
              <a:t>research</a:t>
            </a:r>
            <a:r>
              <a:rPr lang="fr-FR" sz="4000" dirty="0"/>
              <a:t> first</a:t>
            </a:r>
          </a:p>
          <a:p>
            <a:pPr>
              <a:defRPr/>
            </a:pPr>
            <a:r>
              <a:rPr lang="fr-FR" sz="4000" dirty="0" smtClean="0"/>
              <a:t> It </a:t>
            </a:r>
            <a:r>
              <a:rPr lang="fr-FR" sz="4000" dirty="0" err="1"/>
              <a:t>depends</a:t>
            </a:r>
            <a:r>
              <a:rPr lang="fr-FR" sz="4000" dirty="0"/>
              <a:t> </a:t>
            </a:r>
            <a:r>
              <a:rPr lang="fr-FR" sz="4000" dirty="0" err="1"/>
              <a:t>which</a:t>
            </a:r>
            <a:r>
              <a:rPr lang="fr-FR" sz="4000" dirty="0"/>
              <a:t> country </a:t>
            </a:r>
            <a:r>
              <a:rPr lang="fr-FR" sz="4000" dirty="0" err="1"/>
              <a:t>you</a:t>
            </a:r>
            <a:r>
              <a:rPr lang="fr-FR" sz="4000" dirty="0"/>
              <a:t> are </a:t>
            </a:r>
            <a:r>
              <a:rPr lang="fr-FR" sz="4000" dirty="0" err="1"/>
              <a:t>considering</a:t>
            </a:r>
            <a:r>
              <a:rPr lang="fr-FR" sz="4000" dirty="0"/>
              <a:t> </a:t>
            </a:r>
            <a:r>
              <a:rPr lang="fr-FR" sz="4000" dirty="0" err="1"/>
              <a:t>working</a:t>
            </a:r>
            <a:r>
              <a:rPr lang="fr-FR" sz="4000" dirty="0"/>
              <a:t> in</a:t>
            </a:r>
          </a:p>
          <a:p>
            <a:pPr marL="0" indent="0">
              <a:buNone/>
            </a:pP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800901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Personal</a:t>
            </a:r>
            <a:r>
              <a:rPr lang="fr-FR" dirty="0" smtClean="0"/>
              <a:t> </a:t>
            </a:r>
            <a:r>
              <a:rPr lang="fr-FR" dirty="0" err="1" smtClean="0"/>
              <a:t>photograph</a:t>
            </a:r>
            <a:r>
              <a:rPr lang="fr-FR" dirty="0" smtClean="0"/>
              <a:t> – </a:t>
            </a:r>
            <a:r>
              <a:rPr lang="fr-FR" dirty="0" err="1" smtClean="0"/>
              <a:t>include</a:t>
            </a:r>
            <a:r>
              <a:rPr lang="fr-FR" dirty="0" smtClean="0"/>
              <a:t> or </a:t>
            </a:r>
            <a:r>
              <a:rPr lang="fr-FR" dirty="0" err="1" smtClean="0"/>
              <a:t>exclude</a:t>
            </a:r>
            <a:r>
              <a:rPr lang="fr-FR" dirty="0" smtClean="0"/>
              <a:t>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>
            <a:normAutofit fontScale="25000" lnSpcReduction="20000"/>
          </a:bodyPr>
          <a:lstStyle/>
          <a:p>
            <a:pPr>
              <a:defRPr/>
            </a:pPr>
            <a:r>
              <a:rPr lang="fr-FR" sz="9600" dirty="0" smtClean="0"/>
              <a:t>Places </a:t>
            </a:r>
            <a:r>
              <a:rPr lang="fr-FR" sz="9600" dirty="0" err="1" smtClean="0"/>
              <a:t>where</a:t>
            </a:r>
            <a:r>
              <a:rPr lang="fr-FR" sz="9600" dirty="0" smtClean="0"/>
              <a:t> </a:t>
            </a:r>
            <a:r>
              <a:rPr lang="fr-FR" sz="9600" dirty="0" err="1" smtClean="0"/>
              <a:t>it</a:t>
            </a:r>
            <a:r>
              <a:rPr lang="fr-FR" sz="9600" dirty="0" smtClean="0"/>
              <a:t> </a:t>
            </a:r>
            <a:r>
              <a:rPr lang="fr-FR" sz="9600" b="1" u="sng" dirty="0" err="1" smtClean="0"/>
              <a:t>is</a:t>
            </a:r>
            <a:r>
              <a:rPr lang="fr-FR" sz="9600" dirty="0" smtClean="0"/>
              <a:t> </a:t>
            </a:r>
            <a:r>
              <a:rPr lang="fr-FR" sz="9600" dirty="0" err="1" smtClean="0"/>
              <a:t>appropriate</a:t>
            </a:r>
            <a:r>
              <a:rPr lang="fr-FR" sz="9600" dirty="0" smtClean="0"/>
              <a:t> to </a:t>
            </a:r>
            <a:r>
              <a:rPr lang="fr-FR" sz="9600" dirty="0" err="1" smtClean="0"/>
              <a:t>include</a:t>
            </a:r>
            <a:r>
              <a:rPr lang="fr-FR" sz="9600" dirty="0" smtClean="0"/>
              <a:t> </a:t>
            </a:r>
            <a:r>
              <a:rPr lang="fr-FR" sz="9600" dirty="0" err="1" smtClean="0"/>
              <a:t>your</a:t>
            </a:r>
            <a:r>
              <a:rPr lang="fr-FR" sz="9600" dirty="0" smtClean="0"/>
              <a:t> photo; </a:t>
            </a:r>
            <a:endParaRPr lang="fr-FR" sz="6000" dirty="0"/>
          </a:p>
          <a:p>
            <a:pPr>
              <a:defRPr/>
            </a:pPr>
            <a:r>
              <a:rPr lang="fr-FR" sz="9600" dirty="0">
                <a:solidFill>
                  <a:schemeClr val="bg1"/>
                </a:solidFill>
              </a:rPr>
              <a:t>Continental Europe</a:t>
            </a:r>
          </a:p>
          <a:p>
            <a:pPr>
              <a:defRPr/>
            </a:pPr>
            <a:r>
              <a:rPr lang="fr-FR" sz="9600" dirty="0">
                <a:solidFill>
                  <a:schemeClr val="bg1"/>
                </a:solidFill>
              </a:rPr>
              <a:t>Middle East </a:t>
            </a:r>
          </a:p>
          <a:p>
            <a:pPr>
              <a:defRPr/>
            </a:pPr>
            <a:r>
              <a:rPr lang="fr-FR" sz="9600" dirty="0" err="1">
                <a:solidFill>
                  <a:schemeClr val="bg1"/>
                </a:solidFill>
              </a:rPr>
              <a:t>Africa</a:t>
            </a:r>
            <a:r>
              <a:rPr lang="fr-FR" sz="9600" dirty="0">
                <a:solidFill>
                  <a:schemeClr val="bg1"/>
                </a:solidFill>
              </a:rPr>
              <a:t> </a:t>
            </a:r>
          </a:p>
          <a:p>
            <a:pPr>
              <a:defRPr/>
            </a:pPr>
            <a:r>
              <a:rPr lang="fr-FR" sz="9600" dirty="0" smtClean="0">
                <a:solidFill>
                  <a:schemeClr val="bg1"/>
                </a:solidFill>
              </a:rPr>
              <a:t>Asia</a:t>
            </a:r>
          </a:p>
          <a:p>
            <a:pPr>
              <a:defRPr/>
            </a:pPr>
            <a:r>
              <a:rPr lang="fr-FR" sz="9600" dirty="0" err="1" smtClean="0">
                <a:solidFill>
                  <a:schemeClr val="bg1"/>
                </a:solidFill>
              </a:rPr>
              <a:t>Australia</a:t>
            </a:r>
            <a:r>
              <a:rPr lang="fr-FR" sz="9600" dirty="0" smtClean="0">
                <a:solidFill>
                  <a:schemeClr val="bg1"/>
                </a:solidFill>
              </a:rPr>
              <a:t> and New </a:t>
            </a:r>
            <a:r>
              <a:rPr lang="fr-FR" sz="9600" dirty="0" err="1" smtClean="0">
                <a:solidFill>
                  <a:schemeClr val="bg1"/>
                </a:solidFill>
              </a:rPr>
              <a:t>Zealand</a:t>
            </a:r>
            <a:r>
              <a:rPr lang="fr-FR" sz="9600" dirty="0" smtClean="0">
                <a:solidFill>
                  <a:schemeClr val="bg1"/>
                </a:solidFill>
              </a:rPr>
              <a:t> </a:t>
            </a:r>
            <a:r>
              <a:rPr lang="fr-FR" sz="9600" dirty="0" err="1" smtClean="0"/>
              <a:t>optional</a:t>
            </a:r>
            <a:endParaRPr lang="fr-FR" sz="9600" dirty="0" smtClean="0"/>
          </a:p>
          <a:p>
            <a:pPr marL="0" indent="0">
              <a:buNone/>
              <a:defRPr/>
            </a:pPr>
            <a:endParaRPr lang="fr-FR" sz="9600" dirty="0"/>
          </a:p>
          <a:p>
            <a:pPr marL="0" indent="0">
              <a:buNone/>
              <a:defRPr/>
            </a:pPr>
            <a:endParaRPr lang="fr-FR" sz="9600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 smtClean="0"/>
              <a:t>Places </a:t>
            </a:r>
            <a:r>
              <a:rPr lang="fr-FR" dirty="0" err="1" smtClean="0"/>
              <a:t>where</a:t>
            </a:r>
            <a:r>
              <a:rPr lang="fr-FR" dirty="0" smtClean="0"/>
              <a:t> </a:t>
            </a:r>
            <a:r>
              <a:rPr lang="fr-FR" dirty="0" err="1" smtClean="0"/>
              <a:t>it</a:t>
            </a:r>
            <a:r>
              <a:rPr lang="fr-FR" dirty="0" smtClean="0"/>
              <a:t> </a:t>
            </a:r>
            <a:r>
              <a:rPr lang="fr-FR" b="1" u="sng" dirty="0" err="1" smtClean="0"/>
              <a:t>is</a:t>
            </a:r>
            <a:r>
              <a:rPr lang="fr-FR" b="1" u="sng" dirty="0" smtClean="0"/>
              <a:t> </a:t>
            </a:r>
            <a:r>
              <a:rPr lang="fr-FR" dirty="0" smtClean="0"/>
              <a:t>not </a:t>
            </a:r>
            <a:r>
              <a:rPr lang="fr-FR" dirty="0" err="1" smtClean="0"/>
              <a:t>appropriate</a:t>
            </a:r>
            <a:r>
              <a:rPr lang="fr-FR" dirty="0" smtClean="0"/>
              <a:t> to </a:t>
            </a:r>
            <a:r>
              <a:rPr lang="fr-FR" dirty="0" err="1" smtClean="0"/>
              <a:t>include</a:t>
            </a:r>
            <a:r>
              <a:rPr lang="fr-FR" dirty="0" smtClean="0"/>
              <a:t> </a:t>
            </a:r>
            <a:r>
              <a:rPr lang="fr-FR" dirty="0" err="1" smtClean="0"/>
              <a:t>your</a:t>
            </a:r>
            <a:r>
              <a:rPr lang="fr-FR" dirty="0" smtClean="0"/>
              <a:t> photo;</a:t>
            </a:r>
            <a:endParaRPr lang="fr-FR" sz="2800" dirty="0"/>
          </a:p>
          <a:p>
            <a:pPr>
              <a:defRPr/>
            </a:pPr>
            <a:r>
              <a:rPr lang="fr-FR" dirty="0">
                <a:solidFill>
                  <a:schemeClr val="bg1"/>
                </a:solidFill>
              </a:rPr>
              <a:t>United </a:t>
            </a:r>
            <a:r>
              <a:rPr lang="fr-FR" dirty="0" err="1">
                <a:solidFill>
                  <a:schemeClr val="bg1"/>
                </a:solidFill>
              </a:rPr>
              <a:t>Kingdom</a:t>
            </a:r>
            <a:endParaRPr lang="fr-FR"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fr-FR" dirty="0">
                <a:solidFill>
                  <a:schemeClr val="bg1"/>
                </a:solidFill>
              </a:rPr>
              <a:t>United States of </a:t>
            </a:r>
            <a:r>
              <a:rPr lang="fr-FR" dirty="0" err="1">
                <a:solidFill>
                  <a:schemeClr val="bg1"/>
                </a:solidFill>
              </a:rPr>
              <a:t>Amercia</a:t>
            </a:r>
            <a:endParaRPr lang="fr-FR"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fr-FR" dirty="0">
                <a:solidFill>
                  <a:schemeClr val="bg1"/>
                </a:solidFill>
              </a:rPr>
              <a:t>South </a:t>
            </a:r>
            <a:r>
              <a:rPr lang="fr-FR" dirty="0" err="1" smtClean="0">
                <a:solidFill>
                  <a:schemeClr val="bg1"/>
                </a:solidFill>
              </a:rPr>
              <a:t>Africa</a:t>
            </a:r>
            <a:endParaRPr lang="fr-FR" dirty="0" smtClean="0">
              <a:solidFill>
                <a:schemeClr val="bg1"/>
              </a:solidFill>
            </a:endParaRPr>
          </a:p>
          <a:p>
            <a:pPr marL="0" indent="0">
              <a:buNone/>
              <a:defRPr/>
            </a:pPr>
            <a:endParaRPr lang="fr-FR" dirty="0" smtClean="0">
              <a:solidFill>
                <a:schemeClr val="bg1"/>
              </a:solidFill>
            </a:endParaRPr>
          </a:p>
          <a:p>
            <a:pPr marL="0" indent="0">
              <a:buNone/>
              <a:defRPr/>
            </a:pPr>
            <a:endParaRPr lang="fr-FR" dirty="0">
              <a:solidFill>
                <a:schemeClr val="bg1"/>
              </a:solidFill>
            </a:endParaRPr>
          </a:p>
          <a:p>
            <a:r>
              <a:rPr lang="fr-FR" i="1" dirty="0"/>
              <a:t>Source: graduateland.com, 2019</a:t>
            </a:r>
            <a:endParaRPr lang="fr-FR" dirty="0"/>
          </a:p>
          <a:p>
            <a:endParaRPr lang="fr-FR" sz="3600" dirty="0" smtClean="0"/>
          </a:p>
          <a:p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1694590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 dirty="0"/>
              <a:t>Different types of CV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GB" altLang="fr-FR" sz="3600" dirty="0"/>
              <a:t>Graduate</a:t>
            </a:r>
          </a:p>
          <a:p>
            <a:pPr>
              <a:lnSpc>
                <a:spcPct val="90000"/>
              </a:lnSpc>
            </a:pPr>
            <a:r>
              <a:rPr lang="en-GB" altLang="fr-FR" sz="3600" dirty="0"/>
              <a:t>Chronological CV  </a:t>
            </a:r>
          </a:p>
          <a:p>
            <a:pPr>
              <a:lnSpc>
                <a:spcPct val="90000"/>
              </a:lnSpc>
            </a:pPr>
            <a:r>
              <a:rPr lang="en-GB" altLang="fr-FR" sz="3600" dirty="0"/>
              <a:t>Skills CV </a:t>
            </a:r>
          </a:p>
          <a:p>
            <a:pPr>
              <a:lnSpc>
                <a:spcPct val="90000"/>
              </a:lnSpc>
            </a:pPr>
            <a:r>
              <a:rPr lang="en-GB" altLang="fr-FR" sz="3600" dirty="0"/>
              <a:t>Academic </a:t>
            </a:r>
            <a:r>
              <a:rPr lang="en-GB" altLang="fr-FR" sz="3600" dirty="0" smtClean="0"/>
              <a:t>CV</a:t>
            </a:r>
          </a:p>
          <a:p>
            <a:pPr>
              <a:lnSpc>
                <a:spcPct val="90000"/>
              </a:lnSpc>
            </a:pPr>
            <a:r>
              <a:rPr lang="fr-FR" altLang="fr-FR" sz="3600" dirty="0" err="1"/>
              <a:t>Video</a:t>
            </a:r>
            <a:r>
              <a:rPr lang="fr-FR" altLang="fr-FR" sz="3600" dirty="0"/>
              <a:t> </a:t>
            </a:r>
            <a:r>
              <a:rPr lang="fr-FR" altLang="fr-FR" sz="3600" dirty="0" err="1" smtClean="0"/>
              <a:t>CV’s</a:t>
            </a:r>
            <a:r>
              <a:rPr lang="fr-FR" altLang="fr-FR" sz="3600" dirty="0" smtClean="0"/>
              <a:t> (not </a:t>
            </a:r>
            <a:r>
              <a:rPr lang="fr-FR" altLang="fr-FR" sz="3600" dirty="0" err="1"/>
              <a:t>recommended</a:t>
            </a:r>
            <a:r>
              <a:rPr lang="fr-FR" altLang="fr-FR" sz="3600" dirty="0"/>
              <a:t> in areas </a:t>
            </a:r>
            <a:r>
              <a:rPr lang="fr-FR" altLang="fr-FR" sz="3600" dirty="0" err="1"/>
              <a:t>such</a:t>
            </a:r>
            <a:r>
              <a:rPr lang="fr-FR" altLang="fr-FR" sz="3600" dirty="0"/>
              <a:t> as </a:t>
            </a:r>
            <a:r>
              <a:rPr lang="fr-FR" altLang="fr-FR" sz="3600" dirty="0" err="1"/>
              <a:t>law</a:t>
            </a:r>
            <a:r>
              <a:rPr lang="fr-FR" altLang="fr-FR" sz="3600" dirty="0"/>
              <a:t>, </a:t>
            </a:r>
            <a:r>
              <a:rPr lang="fr-FR" altLang="fr-FR" sz="3600" dirty="0" err="1"/>
              <a:t>accounting</a:t>
            </a:r>
            <a:r>
              <a:rPr lang="fr-FR" altLang="fr-FR" sz="3600" dirty="0"/>
              <a:t> or </a:t>
            </a:r>
            <a:r>
              <a:rPr lang="fr-FR" altLang="fr-FR" sz="3600" dirty="0" err="1" smtClean="0"/>
              <a:t>medicine</a:t>
            </a:r>
            <a:r>
              <a:rPr lang="fr-FR" altLang="fr-FR" sz="3600" dirty="0" smtClean="0"/>
              <a:t>)</a:t>
            </a:r>
            <a:endParaRPr lang="fr-FR" altLang="fr-FR" sz="3600" dirty="0"/>
          </a:p>
          <a:p>
            <a:pPr>
              <a:lnSpc>
                <a:spcPct val="90000"/>
              </a:lnSpc>
            </a:pPr>
            <a:endParaRPr lang="en-GB" altLang="fr-FR" sz="36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17610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 dirty="0"/>
              <a:t>What are the main </a:t>
            </a:r>
            <a:r>
              <a:rPr lang="en-GB" altLang="fr-FR" dirty="0" smtClean="0"/>
              <a:t>reasons for </a:t>
            </a:r>
            <a:r>
              <a:rPr lang="en-GB" altLang="fr-FR" dirty="0"/>
              <a:t>unsuccessful </a:t>
            </a:r>
            <a:r>
              <a:rPr lang="en-GB" altLang="fr-FR" dirty="0" smtClean="0"/>
              <a:t>job applications</a:t>
            </a:r>
            <a:r>
              <a:rPr lang="en-GB" altLang="fr-FR" dirty="0"/>
              <a:t>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GB" altLang="fr-FR" sz="2800" dirty="0"/>
              <a:t>Poor spelling and </a:t>
            </a:r>
            <a:r>
              <a:rPr lang="en-GB" altLang="fr-FR" sz="2800" dirty="0" smtClean="0"/>
              <a:t>grammar </a:t>
            </a:r>
          </a:p>
          <a:p>
            <a:pPr>
              <a:defRPr/>
            </a:pPr>
            <a:r>
              <a:rPr lang="en-GB" altLang="fr-FR" sz="2800" dirty="0"/>
              <a:t>Lack of research of the </a:t>
            </a:r>
            <a:r>
              <a:rPr lang="en-GB" altLang="fr-FR" sz="2800" dirty="0" smtClean="0"/>
              <a:t>organisation</a:t>
            </a:r>
            <a:endParaRPr lang="en-GB" altLang="fr-FR" sz="2800" dirty="0"/>
          </a:p>
          <a:p>
            <a:pPr>
              <a:defRPr/>
            </a:pPr>
            <a:r>
              <a:rPr lang="en-GB" altLang="fr-FR" sz="2800" dirty="0"/>
              <a:t>Not answered the question asked</a:t>
            </a:r>
          </a:p>
          <a:p>
            <a:pPr>
              <a:defRPr/>
            </a:pPr>
            <a:r>
              <a:rPr lang="en-GB" altLang="fr-FR" sz="2800" dirty="0"/>
              <a:t>Not </a:t>
            </a:r>
            <a:r>
              <a:rPr lang="en-GB" altLang="fr-FR" sz="2800" dirty="0" smtClean="0"/>
              <a:t>followed </a:t>
            </a:r>
            <a:r>
              <a:rPr lang="en-GB" altLang="fr-FR" sz="2800" dirty="0"/>
              <a:t>instructions</a:t>
            </a:r>
          </a:p>
          <a:p>
            <a:pPr>
              <a:defRPr/>
            </a:pPr>
            <a:r>
              <a:rPr lang="en-GB" altLang="fr-FR" sz="2800" dirty="0" smtClean="0"/>
              <a:t>Not prepared </a:t>
            </a:r>
            <a:r>
              <a:rPr lang="en-GB" altLang="fr-FR" sz="2800" dirty="0"/>
              <a:t>for application tests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49996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285</TotalTime>
  <Words>1665</Words>
  <Application>Microsoft Office PowerPoint</Application>
  <PresentationFormat>Grand écran</PresentationFormat>
  <Paragraphs>235</Paragraphs>
  <Slides>36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36</vt:i4>
      </vt:variant>
    </vt:vector>
  </HeadingPairs>
  <TitlesOfParts>
    <vt:vector size="41" baseType="lpstr">
      <vt:lpstr>Arial</vt:lpstr>
      <vt:lpstr>Trebuchet MS</vt:lpstr>
      <vt:lpstr>Tw Cen MT</vt:lpstr>
      <vt:lpstr>Wingdings 3</vt:lpstr>
      <vt:lpstr>Circuit</vt:lpstr>
      <vt:lpstr>How to write a Curriculum vitae </vt:lpstr>
      <vt:lpstr>Curriculum Vitae – what is it?</vt:lpstr>
      <vt:lpstr>What are The differences beTween a Cv and resume?</vt:lpstr>
      <vt:lpstr>Points to remember</vt:lpstr>
      <vt:lpstr>preparation advice (1) - Before you write your CV  </vt:lpstr>
      <vt:lpstr>Preparation advice (2) - thinking of including a photo of yourself?</vt:lpstr>
      <vt:lpstr>Personal photograph – include or exclude?</vt:lpstr>
      <vt:lpstr>Different types of CV </vt:lpstr>
      <vt:lpstr>What are the main reasons for unsuccessful job applications?</vt:lpstr>
      <vt:lpstr>the main aspects of a CV</vt:lpstr>
      <vt:lpstr>content</vt:lpstr>
      <vt:lpstr>Layout (1)</vt:lpstr>
      <vt:lpstr>Layout (2)</vt:lpstr>
      <vt:lpstr>grammar &amp; spelling</vt:lpstr>
      <vt:lpstr>Language (1)</vt:lpstr>
      <vt:lpstr>Language (2)</vt:lpstr>
      <vt:lpstr>Language (3) – useful words</vt:lpstr>
      <vt:lpstr>language (4) – more useful words!</vt:lpstr>
      <vt:lpstr>Language (5) – words to avoid</vt:lpstr>
      <vt:lpstr>Language (6) - useful phrases</vt:lpstr>
      <vt:lpstr>Language (7) – phrases to avoid</vt:lpstr>
      <vt:lpstr>Example of a CV </vt:lpstr>
      <vt:lpstr>Personal Details</vt:lpstr>
      <vt:lpstr>Personal Statement / Personal Profile / Career Profile</vt:lpstr>
      <vt:lpstr>Personal Statement / Personal Profile / Career Profile</vt:lpstr>
      <vt:lpstr>Education</vt:lpstr>
      <vt:lpstr>Education – non UK qualifications</vt:lpstr>
      <vt:lpstr>Education – CY Tech </vt:lpstr>
      <vt:lpstr>Work Experience – what to include</vt:lpstr>
      <vt:lpstr>Examples of work experience</vt:lpstr>
      <vt:lpstr>Achievements, interests and additional skills </vt:lpstr>
      <vt:lpstr>Additional Skills (1)</vt:lpstr>
      <vt:lpstr>Additional Skills (2)</vt:lpstr>
      <vt:lpstr>References – this is only needed on a Cv</vt:lpstr>
      <vt:lpstr>An example of a CV – refer to the PDF document </vt:lpstr>
      <vt:lpstr>Useful information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write a Resume and a Curriculum vitae (CV)</dc:title>
  <dc:creator>Utilisateur Windows</dc:creator>
  <cp:lastModifiedBy>Utilisateur Windows</cp:lastModifiedBy>
  <cp:revision>25</cp:revision>
  <dcterms:created xsi:type="dcterms:W3CDTF">2020-03-31T07:45:28Z</dcterms:created>
  <dcterms:modified xsi:type="dcterms:W3CDTF">2020-03-31T15:52:04Z</dcterms:modified>
</cp:coreProperties>
</file>